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6" r:id="rId3"/>
    <p:sldId id="265" r:id="rId4"/>
    <p:sldId id="267" r:id="rId5"/>
    <p:sldId id="278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9" r:id="rId16"/>
    <p:sldId id="282" r:id="rId17"/>
    <p:sldId id="280" r:id="rId18"/>
    <p:sldId id="283" r:id="rId19"/>
    <p:sldId id="284" r:id="rId20"/>
    <p:sldId id="281" r:id="rId21"/>
    <p:sldId id="26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74"/>
    <p:restoredTop sz="96281"/>
  </p:normalViewPr>
  <p:slideViewPr>
    <p:cSldViewPr snapToGrid="0" snapToObjects="1">
      <p:cViewPr varScale="1">
        <p:scale>
          <a:sx n="127" d="100"/>
          <a:sy n="127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97DC6-A715-4A42-AEE5-759093B34CD2}" type="datetimeFigureOut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4823B-7F41-3640-B823-08A968D391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266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大家下午好，今天我为大家分享关于查询和查询计划表示的相关研究工作；并在最后提出自己的思考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8901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2401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2142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3269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517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5617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891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1893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744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2149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918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2010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479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996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893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1792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5137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337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6503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4823B-7F41-3640-B823-08A968D3910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072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68194FE2-32CD-8D4E-A8AE-C1D7FE4F7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2BB8BFB0-A18B-1A4C-A7C6-D738C3FA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17DA71ED-EE01-174F-8C78-F4715F865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C18-AE66-0E44-82AE-8A6F188E5F5A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032CFF64-926D-9349-B631-1D019B55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AC48E96-0181-4C44-99DF-6CACC864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000" y="6210000"/>
            <a:ext cx="2743200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904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1EF7E0-75F2-964C-96E1-9ECF86C6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E0CC3A-4E7E-CE4A-B577-7C6BFA181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F83C6A-8AC9-4142-B1EE-8D190DFE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4F53-CD6D-804B-A35D-FDD68F27DF85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80DDB3-0523-0249-90AF-4D6056D9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6268AF-C655-F04F-9492-C3B348C2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730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6C2C8E-689D-F943-8356-E0BBCECF4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BF5D31-1975-2440-8A5F-5712FE5C0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85B4AD-EB7F-2444-B915-E9EE2611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CD5E-668F-004C-B35F-63ED01F46E94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6D5718-93D1-B04C-89CA-D881607E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4426B9-2962-E046-8231-EBF2776C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339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645AD3-B1E7-0E49-A1B5-AAF1B9CF4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F3FAA6-9C12-2D40-9409-21A6888EB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FF6B0F-4328-4D4B-B3DF-B3496ECF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61979-21E1-5340-9A9E-7C0D4540C2A2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8CA94D-51FC-B340-9678-A8691F86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2C22E5-6EE1-3D4C-BC54-25D7EF2A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000" y="6210000"/>
            <a:ext cx="2743200" cy="365125"/>
          </a:xfrm>
        </p:spPr>
        <p:txBody>
          <a:bodyPr/>
          <a:lstStyle>
            <a:lvl1pPr>
              <a:defRPr sz="1300"/>
            </a:lvl1pPr>
          </a:lstStyle>
          <a:p>
            <a:fld id="{EDC352F4-8096-E141-B919-5F8D53B5117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455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EF158-E2C8-7D46-B4A2-DD573A00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2DD30E-1F45-7345-8966-45DC2F641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A955A9-AB6B-9446-9B70-9DCD1C11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7131-5340-FC43-BA18-330B8737B275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C8090-2E61-1B40-8E2F-3CFE3748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AACCF1-4B58-9741-B063-32B9AA22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000" y="6210000"/>
            <a:ext cx="2743200" cy="365125"/>
          </a:xfrm>
        </p:spPr>
        <p:txBody>
          <a:bodyPr/>
          <a:lstStyle>
            <a:lvl1pPr>
              <a:defRPr sz="1300"/>
            </a:lvl1pPr>
          </a:lstStyle>
          <a:p>
            <a:fld id="{EDC352F4-8096-E141-B919-5F8D53B51177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05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3B4196-CB8B-4945-9347-3CF482A9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C91425-CEF7-7746-9D9D-EEF64B4E3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05A4691-960E-1341-A47B-297046E21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01AD8A-6197-4445-B042-7D3747CF7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21B6-900D-6B48-9890-0B86CB0A0968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90E8E6-5850-2144-9A8F-2346339B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E238F2-A85E-D141-89D5-649C1CDA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102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4D5E89-B7F2-4F49-B521-A1F5FF7DA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D5C02-97BE-6348-913C-82A70536C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B5C770-06AF-8B49-81DB-D70670C8E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10C011-6E33-1646-98B8-4965169A0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6ABA92-4EEC-EC4A-9E0C-DE1C8BEB6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FD386E-7299-614A-A91F-BA4AE5FA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92EB-09E7-E948-9477-CE3F1123EABF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AE01F0-BED1-694D-B554-C47827BD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AED65A1-96BC-B84C-BDA0-29A29DBC1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39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743542-D616-F241-8019-B0DC1C16F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0DC453-7F4A-314B-8F54-671FD286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9CFE-1631-EB4B-88E4-AA6033F759BC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90677B-5070-8746-92F7-A59ED244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66F57F8-4D78-F244-B72A-B5CA9866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461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5721F96-F0A6-C140-ADF2-EBA66DA2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9011-B503-CA43-A306-6CDAF7988E38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AAB981-C8B1-B34E-8753-FD1DD547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576F9E-C09C-A449-8C17-A8754EC2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291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7B8E7-B86C-B444-9865-40887029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0E8E03-3D63-9D4A-855E-2324C1BAD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6FA68A-2F40-8E4A-939A-1636DD212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19A7BC-5844-664C-9340-BCAD88A3B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B750-4EC8-934B-90A2-7A709A435122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699E9E-667B-464D-8212-AC45583C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5716FB-505F-0E4E-9B33-6CEF630D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330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8385A2-BE8A-EE49-9F07-99027FA9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C20838-50E9-0C40-AE6C-4A070D58D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08FB42-1F60-D34F-B9FC-96B1099D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4DC2C2-717E-A544-A9D0-5CC904BAC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2918C-4DE6-7246-AA04-7B36D7A15291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6D314-E60C-FF4C-B7C5-379122FB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C693C7-0C68-2F41-AE54-40EB310B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894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A74490A-EBB9-FD47-9F6B-F87A9913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9B6CC0-6C83-D24F-AFE4-821F54532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8D4192-AB6A-EF46-AA6A-0DF76F619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2723F-E481-F549-98BB-099F4A8D7490}" type="datetime1">
              <a:rPr kumimoji="1" lang="zh-CN" altLang="en-US" smtClean="0"/>
              <a:t>2022/9/7</a:t>
            </a:fld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209836-85B5-F943-AC82-D7229B008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352F4-8096-E141-B919-5F8D53B51177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A463677C-F4C4-C74B-8845-DB50E0A27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15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ttp://thanksyy.cn/">
            <a:extLst>
              <a:ext uri="{FF2B5EF4-FFF2-40B4-BE49-F238E27FC236}">
                <a16:creationId xmlns:a16="http://schemas.microsoft.com/office/drawing/2014/main" id="{2F850308-C43C-9E4D-8230-5CFDC2351F0B}"/>
              </a:ext>
            </a:extLst>
          </p:cNvPr>
          <p:cNvSpPr txBox="1"/>
          <p:nvPr/>
        </p:nvSpPr>
        <p:spPr>
          <a:xfrm>
            <a:off x="3288079" y="5382796"/>
            <a:ext cx="5381281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none" lIns="35719" tIns="35719" rIns="35719" bIns="35719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2000" b="1" dirty="0">
                <a:latin typeface="Lucida Grande Bold" panose="020B0600040502020204" pitchFamily="34" charset="0"/>
                <a:cs typeface="Lucida Grande Bold" panose="020B0600040502020204" pitchFamily="34" charset="0"/>
              </a:rPr>
              <a:t>http://</a:t>
            </a:r>
            <a:r>
              <a:rPr lang="en" altLang="zh-CN" sz="2800" b="1" dirty="0" err="1">
                <a:solidFill>
                  <a:srgbClr val="0070C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d</a:t>
            </a:r>
            <a:r>
              <a:rPr lang="en" altLang="zh-CN" sz="2800" b="1" dirty="0" err="1">
                <a:solidFill>
                  <a:srgbClr val="FF000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b</a:t>
            </a:r>
            <a:r>
              <a:rPr lang="en" altLang="zh-CN" sz="2800" b="1" dirty="0" err="1">
                <a:solidFill>
                  <a:schemeClr val="accent4">
                    <a:lumMod val="75000"/>
                  </a:schemeClr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g</a:t>
            </a:r>
            <a:r>
              <a:rPr lang="en" altLang="zh-CN" sz="2800" b="1" dirty="0" err="1">
                <a:solidFill>
                  <a:srgbClr val="0070C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r</a:t>
            </a:r>
            <a:r>
              <a:rPr lang="en" altLang="zh-CN" sz="2800" b="1" dirty="0" err="1">
                <a:solidFill>
                  <a:srgbClr val="00B05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o</a:t>
            </a:r>
            <a:r>
              <a:rPr lang="en" altLang="zh-CN" sz="2800" b="1" dirty="0" err="1">
                <a:solidFill>
                  <a:srgbClr val="FFC002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u</a:t>
            </a:r>
            <a:r>
              <a:rPr lang="en" altLang="zh-CN" sz="2800" b="1" dirty="0" err="1">
                <a:solidFill>
                  <a:srgbClr val="7030A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p</a:t>
            </a:r>
            <a:r>
              <a:rPr lang="en" altLang="zh-CN" sz="2000" b="1" dirty="0" err="1">
                <a:latin typeface="Lucida Grande Bold" panose="020B0600040502020204" pitchFamily="34" charset="0"/>
                <a:cs typeface="Lucida Grande Bold" panose="020B0600040502020204" pitchFamily="34" charset="0"/>
              </a:rPr>
              <a:t>.cs.tsinghua.edu.cn</a:t>
            </a:r>
            <a:r>
              <a:rPr lang="en" altLang="zh-CN" sz="2000" b="1" dirty="0">
                <a:latin typeface="Lucida Grande Bold" panose="020B0600040502020204" pitchFamily="34" charset="0"/>
                <a:cs typeface="Lucida Grande Bold" panose="020B0600040502020204" pitchFamily="34" charset="0"/>
              </a:rPr>
              <a:t>/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8CA30A2-67B6-7243-A706-C24BC1D068AC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24C6E030-ADAB-3C49-9222-2CB006AD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</a:t>
            </a:fld>
            <a:endParaRPr kumimoji="1" lang="zh-CN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A01E3414-AF02-A941-95B4-03F540398EC7}"/>
              </a:ext>
            </a:extLst>
          </p:cNvPr>
          <p:cNvSpPr/>
          <p:nvPr/>
        </p:nvSpPr>
        <p:spPr>
          <a:xfrm>
            <a:off x="997885" y="2319250"/>
            <a:ext cx="10491750" cy="1416911"/>
          </a:xfrm>
          <a:prstGeom prst="roundRect">
            <a:avLst/>
          </a:prstGeom>
          <a:solidFill>
            <a:srgbClr val="7030A0"/>
          </a:solidFill>
        </p:spPr>
        <p:txBody>
          <a:bodyPr wrap="square" rtlCol="0" anchor="ctr">
            <a:spAutoFit/>
          </a:bodyPr>
          <a:lstStyle/>
          <a:p>
            <a:pPr algn="dist" fontAlgn="base">
              <a:lnSpc>
                <a:spcPct val="200000"/>
              </a:lnSpc>
              <a:spcBef>
                <a:spcPts val="2424"/>
              </a:spcBef>
              <a:spcAft>
                <a:spcPts val="4200"/>
              </a:spcAft>
            </a:pPr>
            <a:endParaRPr kumimoji="1" lang="en-US" altLang="zh-CN" sz="2400" kern="0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CDB68A-39B2-4C4A-830B-0C6D9E246271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8F38AF6-6CA9-E443-99FB-47C42DBDB36A}"/>
              </a:ext>
            </a:extLst>
          </p:cNvPr>
          <p:cNvSpPr/>
          <p:nvPr/>
        </p:nvSpPr>
        <p:spPr>
          <a:xfrm>
            <a:off x="663269" y="2452942"/>
            <a:ext cx="11176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Learned Cardinality Estimation: A Design Space Exploration and A Comparative Evaluation</a:t>
            </a:r>
            <a:endParaRPr lang="zh-CN" alt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551839-36CB-F24D-86A4-C147B7C52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967" y="119232"/>
            <a:ext cx="1247381" cy="123958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E7FA8D-BD22-7347-9AAB-58A874F03005}"/>
              </a:ext>
            </a:extLst>
          </p:cNvPr>
          <p:cNvSpPr/>
          <p:nvPr/>
        </p:nvSpPr>
        <p:spPr>
          <a:xfrm>
            <a:off x="1902016" y="4130351"/>
            <a:ext cx="8226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86454">
              <a:defRPr/>
            </a:pPr>
            <a:r>
              <a:rPr lang="en-US" altLang="zh-CN" sz="2000" i="1" dirty="0">
                <a:latin typeface="Cambria" charset="0"/>
              </a:rPr>
              <a:t>Ji Sun, Jintao Zhang</a:t>
            </a:r>
            <a:r>
              <a:rPr lang="en-US" altLang="zh-CN" sz="1600" i="1" dirty="0">
                <a:latin typeface="Cambria" charset="0"/>
              </a:rPr>
              <a:t>(co-first author)</a:t>
            </a:r>
            <a:r>
              <a:rPr lang="en-US" altLang="zh-CN" sz="2000" i="1" dirty="0">
                <a:latin typeface="Cambria" charset="0"/>
              </a:rPr>
              <a:t>,</a:t>
            </a:r>
            <a:r>
              <a:rPr lang="en-US" altLang="zh-CN" sz="1600" i="1" dirty="0">
                <a:latin typeface="Cambria" charset="0"/>
              </a:rPr>
              <a:t> </a:t>
            </a:r>
            <a:r>
              <a:rPr lang="en-US" altLang="zh-CN" sz="2000" i="1" dirty="0" err="1">
                <a:latin typeface="Cambria" charset="0"/>
              </a:rPr>
              <a:t>Zhaoyan</a:t>
            </a:r>
            <a:r>
              <a:rPr lang="en-US" altLang="zh-CN" sz="2000" i="1" dirty="0">
                <a:latin typeface="Cambria" charset="0"/>
              </a:rPr>
              <a:t> Sun, </a:t>
            </a:r>
            <a:r>
              <a:rPr lang="en-US" altLang="zh-CN" sz="2000" i="1" dirty="0" err="1">
                <a:latin typeface="Cambria" charset="0"/>
              </a:rPr>
              <a:t>Guoliang</a:t>
            </a:r>
            <a:r>
              <a:rPr lang="en-US" altLang="zh-CN" sz="2000" i="1" dirty="0">
                <a:latin typeface="Cambria" charset="0"/>
              </a:rPr>
              <a:t> Li</a:t>
            </a:r>
            <a:r>
              <a:rPr lang="zh-CN" altLang="en-US" sz="2000" i="1" dirty="0">
                <a:latin typeface="Cambria" charset="0"/>
              </a:rPr>
              <a:t>*</a:t>
            </a:r>
            <a:r>
              <a:rPr lang="en-US" altLang="zh-CN" sz="2000" i="1" dirty="0">
                <a:latin typeface="Cambria" charset="0"/>
              </a:rPr>
              <a:t>, Nan Tang</a:t>
            </a:r>
          </a:p>
          <a:p>
            <a:pPr algn="ctr" defTabSz="2086454">
              <a:defRPr/>
            </a:pPr>
            <a:r>
              <a:rPr lang="en-US" altLang="zh-CN" sz="2000" dirty="0">
                <a:latin typeface="Cambria" charset="0"/>
              </a:rPr>
              <a:t>Department of Computer Science, Tsinghua University</a:t>
            </a:r>
            <a:endParaRPr lang="es-ES" altLang="zh-CN" sz="2000" dirty="0">
              <a:latin typeface="Cambria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675920-904E-A94C-B268-D26C71105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10" y="329997"/>
            <a:ext cx="4253257" cy="6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29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altLang="zh-CN" sz="3600" b="1" dirty="0">
                <a:cs typeface="Times New Roman" panose="02020603050405020304" pitchFamily="18" charset="0"/>
              </a:rPr>
              <a:t>SOTA learned Cardinality Methods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A568E840-32F3-44EC-891F-97796456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79" y="1716269"/>
            <a:ext cx="11150600" cy="39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4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altLang="zh-CN" sz="3600" b="1" dirty="0">
                <a:cs typeface="Times New Roman" panose="02020603050405020304" pitchFamily="18" charset="0"/>
              </a:rPr>
              <a:t>Unified workflows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5A58407-C876-49D8-AF29-9142B2DB5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30" y="1589924"/>
            <a:ext cx="10414000" cy="38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9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altLang="zh-CN" sz="3600" b="1" dirty="0">
                <a:cs typeface="Times New Roman" panose="02020603050405020304" pitchFamily="18" charset="0"/>
              </a:rPr>
              <a:t>Dimensions of Comparison and Metrics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12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DF7F5673-8C96-AF46-813C-E070FDB58661}"/>
              </a:ext>
            </a:extLst>
          </p:cNvPr>
          <p:cNvSpPr/>
          <p:nvPr/>
        </p:nvSpPr>
        <p:spPr>
          <a:xfrm>
            <a:off x="816628" y="1531663"/>
            <a:ext cx="6341256" cy="3557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800" b="1" dirty="0"/>
              <a:t> </a:t>
            </a:r>
            <a:r>
              <a:rPr lang="en-US" altLang="zh-CN" sz="2800" b="1" dirty="0"/>
              <a:t>Dimensions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b="1" dirty="0"/>
              <a:t> </a:t>
            </a:r>
            <a:r>
              <a:rPr lang="en-US" altLang="zh-CN" sz="2400" b="1" dirty="0"/>
              <a:t>Overall</a:t>
            </a:r>
            <a:r>
              <a:rPr lang="en-US" altLang="zh-CN" sz="2400" dirty="0"/>
              <a:t> Comparison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Varying the </a:t>
            </a:r>
            <a:r>
              <a:rPr lang="en-US" altLang="zh-CN" sz="2400" b="1" dirty="0"/>
              <a:t>#Columns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Varying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b="1" dirty="0"/>
              <a:t>#Distinct values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Varying </a:t>
            </a:r>
            <a:r>
              <a:rPr lang="en-US" altLang="zh-CN" sz="2400" b="1" dirty="0"/>
              <a:t>Correlation</a:t>
            </a:r>
            <a:r>
              <a:rPr lang="en-US" altLang="zh-CN" sz="2400" dirty="0"/>
              <a:t> among</a:t>
            </a:r>
            <a:r>
              <a:rPr lang="zh-CN" altLang="en-US" sz="2400" dirty="0"/>
              <a:t> </a:t>
            </a:r>
            <a:r>
              <a:rPr lang="en-US" altLang="zh-CN" sz="2400" dirty="0"/>
              <a:t>columns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Varying </a:t>
            </a:r>
            <a:r>
              <a:rPr lang="en-US" altLang="zh-CN" sz="2400" b="1" dirty="0"/>
              <a:t>Skewness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column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Varying the </a:t>
            </a:r>
            <a:r>
              <a:rPr lang="en-US" altLang="zh-CN" sz="2400" b="1" dirty="0"/>
              <a:t>#Training queries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Varying the </a:t>
            </a:r>
            <a:r>
              <a:rPr lang="en-US" altLang="zh-CN" sz="2400" b="1" dirty="0"/>
              <a:t>#Join sample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1C75BE7-FCFE-F549-9DD2-9659B1EE500E}"/>
              </a:ext>
            </a:extLst>
          </p:cNvPr>
          <p:cNvSpPr/>
          <p:nvPr/>
        </p:nvSpPr>
        <p:spPr>
          <a:xfrm>
            <a:off x="7236542" y="1531663"/>
            <a:ext cx="4127187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800" b="1" dirty="0"/>
              <a:t> </a:t>
            </a:r>
            <a:r>
              <a:rPr lang="en-US" altLang="zh-CN" sz="2800" b="1" dirty="0"/>
              <a:t>Metrics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Accuracy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Inference Latency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Training Latency</a:t>
            </a:r>
          </a:p>
          <a:p>
            <a:pPr marL="800100" lvl="1" indent="-342900">
              <a:spcBef>
                <a:spcPts val="50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Update Latency</a:t>
            </a:r>
          </a:p>
        </p:txBody>
      </p:sp>
    </p:spTree>
    <p:extLst>
      <p:ext uri="{BB962C8B-B14F-4D97-AF65-F5344CB8AC3E}">
        <p14:creationId xmlns:p14="http://schemas.microsoft.com/office/powerpoint/2010/main" val="421224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altLang="zh-CN" sz="3600" b="1" dirty="0">
                <a:cs typeface="Times New Roman" panose="02020603050405020304" pitchFamily="18" charset="0"/>
              </a:rPr>
              <a:t>Experiment Setting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13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CFCC329C-801F-4F3F-B278-CBCA5FE79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28" y="2219808"/>
            <a:ext cx="5205534" cy="29826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E94D24-1229-438D-BC55-9438FE477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424" y="2207367"/>
            <a:ext cx="4675776" cy="15772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03DFE9-616F-4DBA-AEF3-38A717F19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162" y="4566169"/>
            <a:ext cx="5362652" cy="89908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4001259-4EDC-C44F-967C-B4CB5CAFF946}"/>
              </a:ext>
            </a:extLst>
          </p:cNvPr>
          <p:cNvSpPr/>
          <p:nvPr/>
        </p:nvSpPr>
        <p:spPr>
          <a:xfrm>
            <a:off x="816628" y="1778272"/>
            <a:ext cx="4935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Cardinality</a:t>
            </a:r>
            <a:r>
              <a:rPr lang="zh-CN" altLang="en-US" sz="2400" dirty="0"/>
              <a:t> </a:t>
            </a:r>
            <a:r>
              <a:rPr lang="en-US" altLang="zh-CN" sz="2400" dirty="0"/>
              <a:t>Estimators</a:t>
            </a:r>
            <a:endParaRPr lang="zh-CN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8C4EFEE-7574-1A4E-8494-646360286E6F}"/>
              </a:ext>
            </a:extLst>
          </p:cNvPr>
          <p:cNvSpPr/>
          <p:nvPr/>
        </p:nvSpPr>
        <p:spPr>
          <a:xfrm>
            <a:off x="6022162" y="1778272"/>
            <a:ext cx="4935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Datasets</a:t>
            </a:r>
            <a:endParaRPr lang="zh-CN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43824D6-98CF-AF45-B971-D76004B38724}"/>
              </a:ext>
            </a:extLst>
          </p:cNvPr>
          <p:cNvSpPr/>
          <p:nvPr/>
        </p:nvSpPr>
        <p:spPr>
          <a:xfrm>
            <a:off x="6022162" y="4086572"/>
            <a:ext cx="5491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Parameters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Synthetic</a:t>
            </a:r>
            <a:r>
              <a:rPr lang="zh-CN" altLang="en-US" sz="2400" dirty="0"/>
              <a:t> </a:t>
            </a:r>
            <a:r>
              <a:rPr lang="en-US" altLang="zh-CN" sz="2400" dirty="0"/>
              <a:t>datasets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96543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Results on</a:t>
            </a:r>
            <a:r>
              <a:rPr lang="en-US" altLang="zh-CN" sz="3600" dirty="0">
                <a:solidFill>
                  <a:prstClr val="black"/>
                </a:solidFill>
                <a:latin typeface="黑体" panose="02010609060101010101" pitchFamily="49" charset="-122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</a:rPr>
              <a:t>Real-world dataset</a:t>
            </a:r>
            <a:endParaRPr kumimoji="1" lang="zh-CN" altLang="en-US" sz="3600" b="1" dirty="0">
              <a:solidFill>
                <a:srgbClr val="000000"/>
              </a:solidFill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14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9E2DD555-A7B1-4661-BC86-C1E785C218F3}"/>
              </a:ext>
            </a:extLst>
          </p:cNvPr>
          <p:cNvSpPr txBox="1">
            <a:spLocks/>
          </p:cNvSpPr>
          <p:nvPr/>
        </p:nvSpPr>
        <p:spPr>
          <a:xfrm>
            <a:off x="816628" y="1339558"/>
            <a:ext cx="10547102" cy="1762513"/>
          </a:xfrm>
          <a:prstGeom prst="rect">
            <a:avLst/>
          </a:prstGeom>
        </p:spPr>
        <p:txBody>
          <a:bodyPr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400" dirty="0">
                <a:solidFill>
                  <a:srgbClr val="00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ea typeface="黑体" panose="02010609060101010101" pitchFamily="49" charset="-122"/>
              </a:rPr>
              <a:t>Unsupervised estimators, </a:t>
            </a:r>
            <a:r>
              <a:rPr lang="en-US" altLang="zh-CN" sz="2400" dirty="0" err="1">
                <a:solidFill>
                  <a:srgbClr val="000000"/>
                </a:solidFill>
                <a:ea typeface="黑体" panose="02010609060101010101" pitchFamily="49" charset="-122"/>
              </a:rPr>
              <a:t>Naru</a:t>
            </a:r>
            <a:r>
              <a:rPr lang="en-US" altLang="zh-CN" sz="2400" dirty="0">
                <a:solidFill>
                  <a:srgbClr val="000000"/>
                </a:solidFill>
                <a:ea typeface="黑体" panose="02010609060101010101" pitchFamily="49" charset="-122"/>
              </a:rPr>
              <a:t> and </a:t>
            </a:r>
            <a:r>
              <a:rPr lang="en-US" altLang="zh-CN" sz="2400" dirty="0" err="1">
                <a:solidFill>
                  <a:srgbClr val="000000"/>
                </a:solidFill>
                <a:ea typeface="黑体" panose="02010609060101010101" pitchFamily="49" charset="-122"/>
              </a:rPr>
              <a:t>DeepDB</a:t>
            </a:r>
            <a:r>
              <a:rPr lang="en-US" altLang="zh-CN" sz="2400" dirty="0">
                <a:solidFill>
                  <a:srgbClr val="000000"/>
                </a:solidFill>
                <a:ea typeface="黑体" panose="02010609060101010101" pitchFamily="49" charset="-122"/>
              </a:rPr>
              <a:t>, outperform other methods on single real tables Forest and Power.</a:t>
            </a:r>
          </a:p>
          <a:p>
            <a:pPr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solidFill>
                  <a:srgbClr val="000000"/>
                </a:solidFill>
                <a:ea typeface="黑体" panose="02010609060101010101" pitchFamily="49" charset="-122"/>
              </a:rPr>
              <a:t> MSCN outperforms other data model based methods on IMDB that requires to join several tables.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500631-43B2-48F6-8171-CE9B1286E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23" y="3111904"/>
            <a:ext cx="10729912" cy="29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17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kumimoji="1"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Accuracy on</a:t>
            </a:r>
            <a:r>
              <a:rPr kumimoji="1" lang="zh-CN" altLang="en-US" sz="4000" b="1" dirty="0">
                <a:solidFill>
                  <a:prstClr val="black"/>
                </a:solidFill>
                <a:latin typeface="黑体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prstClr val="black"/>
                </a:solidFill>
              </a:rPr>
              <a:t>Real-world dataset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B23CCB4-686F-47D4-AD87-8C4298103E9E}"/>
              </a:ext>
            </a:extLst>
          </p:cNvPr>
          <p:cNvSpPr/>
          <p:nvPr/>
        </p:nvSpPr>
        <p:spPr>
          <a:xfrm>
            <a:off x="1200080" y="1405833"/>
            <a:ext cx="3121003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Different </a:t>
            </a:r>
            <a:r>
              <a:rPr lang="en-US" altLang="zh-CN" sz="1600" i="1" dirty="0">
                <a:solidFill>
                  <a:schemeClr val="bg1"/>
                </a:solidFill>
              </a:rPr>
              <a:t>#columns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EA4A6FC-9605-438E-AA06-B321783332BE}"/>
              </a:ext>
            </a:extLst>
          </p:cNvPr>
          <p:cNvSpPr/>
          <p:nvPr/>
        </p:nvSpPr>
        <p:spPr>
          <a:xfrm>
            <a:off x="7780152" y="1405833"/>
            <a:ext cx="3121003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Different #distinct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values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949CAD-0941-4B0A-BA50-803E166CD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00" y="1889443"/>
            <a:ext cx="6353820" cy="35471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C8BA67-E802-4470-BE57-FF79C2346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372" y="1889443"/>
            <a:ext cx="4070726" cy="18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38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kumimoji="1"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Latency on</a:t>
            </a:r>
            <a:r>
              <a:rPr kumimoji="1" lang="zh-CN" altLang="en-US" sz="4000" b="1" dirty="0">
                <a:solidFill>
                  <a:prstClr val="black"/>
                </a:solidFill>
                <a:latin typeface="黑体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prstClr val="black"/>
                </a:solidFill>
              </a:rPr>
              <a:t>Real-world dataset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16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B23CCB4-686F-47D4-AD87-8C4298103E9E}"/>
              </a:ext>
            </a:extLst>
          </p:cNvPr>
          <p:cNvSpPr/>
          <p:nvPr/>
        </p:nvSpPr>
        <p:spPr>
          <a:xfrm>
            <a:off x="1200080" y="1405833"/>
            <a:ext cx="1041675" cy="83099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Training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Latency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on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IMDB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EA4A6FC-9605-438E-AA06-B321783332BE}"/>
              </a:ext>
            </a:extLst>
          </p:cNvPr>
          <p:cNvSpPr/>
          <p:nvPr/>
        </p:nvSpPr>
        <p:spPr>
          <a:xfrm>
            <a:off x="6619946" y="1395821"/>
            <a:ext cx="1167203" cy="83099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Inference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Latency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on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IMDB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91DC4F-4CAC-0D43-8B4A-598D07448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18"/>
          <a:stretch/>
        </p:blipFill>
        <p:spPr>
          <a:xfrm>
            <a:off x="2279013" y="1304534"/>
            <a:ext cx="2625204" cy="24803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68CEBF1-E98C-5A4E-8DEE-B01CD1AFC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35"/>
          <a:stretch/>
        </p:blipFill>
        <p:spPr>
          <a:xfrm>
            <a:off x="7868097" y="1302968"/>
            <a:ext cx="2615381" cy="248194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D0C1446-C79A-1D4C-8FA8-5916B5E3C7A7}"/>
              </a:ext>
            </a:extLst>
          </p:cNvPr>
          <p:cNvSpPr/>
          <p:nvPr/>
        </p:nvSpPr>
        <p:spPr>
          <a:xfrm>
            <a:off x="993058" y="4013604"/>
            <a:ext cx="1228264" cy="83099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Training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Latency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on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XUETANG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D3E6D10-7CB1-304B-96D8-63135B7147FE}"/>
              </a:ext>
            </a:extLst>
          </p:cNvPr>
          <p:cNvSpPr/>
          <p:nvPr/>
        </p:nvSpPr>
        <p:spPr>
          <a:xfrm>
            <a:off x="6351639" y="4013604"/>
            <a:ext cx="1307691" cy="83099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Inference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Latency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on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XUETANG</a:t>
            </a:r>
            <a:endParaRPr lang="zh-CN" altLang="en-US" sz="1600" i="1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D05D9D-DF38-0941-9555-465FB241B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279013" y="3987209"/>
            <a:ext cx="2674374" cy="25047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07AF393-7A68-B749-8AE1-EE7B5B363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51"/>
          <a:stretch/>
        </p:blipFill>
        <p:spPr>
          <a:xfrm>
            <a:off x="7868097" y="3955786"/>
            <a:ext cx="2644877" cy="250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8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altLang="zh-CN" sz="3600" b="1" dirty="0"/>
              <a:t>Accuracy on synthetic datasets</a:t>
            </a:r>
            <a:endParaRPr kumimoji="1" lang="zh-CN" altLang="en-US" sz="3600" b="1" dirty="0">
              <a:solidFill>
                <a:srgbClr val="000000"/>
              </a:solidFill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17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ACC3F272-3B94-49B9-B356-2BB1DDBE4DD6}"/>
              </a:ext>
            </a:extLst>
          </p:cNvPr>
          <p:cNvSpPr/>
          <p:nvPr/>
        </p:nvSpPr>
        <p:spPr>
          <a:xfrm>
            <a:off x="743464" y="1459251"/>
            <a:ext cx="1891352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Different #columns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B09817-B931-4BBC-B7DE-35275A5DFECB}"/>
              </a:ext>
            </a:extLst>
          </p:cNvPr>
          <p:cNvSpPr/>
          <p:nvPr/>
        </p:nvSpPr>
        <p:spPr>
          <a:xfrm>
            <a:off x="4382474" y="3971697"/>
            <a:ext cx="2415533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Different #distinct values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644072-0E5C-40FD-AA18-B28A92A1DE11}"/>
              </a:ext>
            </a:extLst>
          </p:cNvPr>
          <p:cNvSpPr/>
          <p:nvPr/>
        </p:nvSpPr>
        <p:spPr>
          <a:xfrm>
            <a:off x="4382474" y="1488962"/>
            <a:ext cx="1971502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</a:rPr>
              <a:t>Different correlation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02DB4B9-C415-42E8-8001-C3348959B8E4}"/>
              </a:ext>
            </a:extLst>
          </p:cNvPr>
          <p:cNvSpPr/>
          <p:nvPr/>
        </p:nvSpPr>
        <p:spPr>
          <a:xfrm>
            <a:off x="759642" y="3974752"/>
            <a:ext cx="1913794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</a:rPr>
              <a:t>Different skewness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E3E7606-775F-9A4F-85C1-96B75F169E82}"/>
              </a:ext>
            </a:extLst>
          </p:cNvPr>
          <p:cNvSpPr/>
          <p:nvPr/>
        </p:nvSpPr>
        <p:spPr>
          <a:xfrm>
            <a:off x="8114458" y="1488962"/>
            <a:ext cx="2529347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</a:rPr>
              <a:t>Different #training queries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138D793-9C4C-B14B-9575-CE4791A7CC01}"/>
              </a:ext>
            </a:extLst>
          </p:cNvPr>
          <p:cNvSpPr/>
          <p:nvPr/>
        </p:nvSpPr>
        <p:spPr>
          <a:xfrm>
            <a:off x="8114458" y="3979375"/>
            <a:ext cx="2163862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</a:rPr>
              <a:t>Different #join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sample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FBEE81-ECB0-D04A-B0D0-B7253E567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6" y="1900418"/>
            <a:ext cx="3341231" cy="17429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241C77-AC68-8F45-8E7B-08292AAD2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297" y="4412864"/>
            <a:ext cx="3470787" cy="18143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3DDB99-C73C-3949-85B5-2CE51546F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80" y="1900418"/>
            <a:ext cx="3175721" cy="174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36F1FF-2B2D-8842-A925-3B1C73E94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04" y="4412864"/>
            <a:ext cx="3313461" cy="18143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3FAA95-A816-0945-B191-A50204A6B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673" y="1956274"/>
            <a:ext cx="3915672" cy="165994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B34457-EA70-FB42-8DC7-EA23B53FF4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7516" y="4564671"/>
            <a:ext cx="3707829" cy="16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0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altLang="zh-CN" sz="3600" b="1" dirty="0"/>
              <a:t>Latency on synthetic datasets</a:t>
            </a:r>
            <a:endParaRPr kumimoji="1" lang="zh-CN" altLang="en-US" sz="3600" b="1" dirty="0">
              <a:solidFill>
                <a:srgbClr val="000000"/>
              </a:solidFill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18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18592512-9312-7A4B-97A7-EAED4998E600}"/>
              </a:ext>
            </a:extLst>
          </p:cNvPr>
          <p:cNvSpPr/>
          <p:nvPr/>
        </p:nvSpPr>
        <p:spPr>
          <a:xfrm>
            <a:off x="816628" y="1829251"/>
            <a:ext cx="2182217" cy="58477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Training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Latency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on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Synthetic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dataset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91437E-1C44-7B44-90A7-2E3EE791FB8E}"/>
              </a:ext>
            </a:extLst>
          </p:cNvPr>
          <p:cNvSpPr/>
          <p:nvPr/>
        </p:nvSpPr>
        <p:spPr>
          <a:xfrm>
            <a:off x="6194119" y="1829251"/>
            <a:ext cx="2206798" cy="58477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Training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Latency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on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Synthetic dataset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D50EBF5-470E-F342-A35A-A6EA03758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50" y="2516639"/>
            <a:ext cx="5108714" cy="24903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68059D-F3BD-AE44-AA5D-A584F2EEB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026" y="2516639"/>
            <a:ext cx="5622235" cy="24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05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US" altLang="zh-CN" sz="3600" b="1" dirty="0"/>
              <a:t>Update Latency</a:t>
            </a:r>
            <a:endParaRPr kumimoji="1" lang="zh-CN" altLang="en-US" sz="3600" b="1" dirty="0">
              <a:solidFill>
                <a:srgbClr val="000000"/>
              </a:solidFill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19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18592512-9312-7A4B-97A7-EAED4998E600}"/>
              </a:ext>
            </a:extLst>
          </p:cNvPr>
          <p:cNvSpPr/>
          <p:nvPr/>
        </p:nvSpPr>
        <p:spPr>
          <a:xfrm>
            <a:off x="2822709" y="1560200"/>
            <a:ext cx="3924337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Update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Latency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on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Real-world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datasets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F724B9-9B65-A547-9810-C6E2747DA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09" y="1950060"/>
            <a:ext cx="6092997" cy="441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Outline</a:t>
            </a:r>
            <a:endParaRPr kumimoji="1" lang="zh-CN" altLang="en-US" sz="3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EFD62055-3BE1-7049-B891-C6CFC6ACCEDB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B2A00B-F7ED-DD44-B7D9-CAF98CB70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113" y="1357313"/>
            <a:ext cx="6262687" cy="51387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cs typeface="Times New Roman" panose="02020603050405020304" pitchFamily="18" charset="0"/>
              </a:rPr>
              <a:t>Introduction</a:t>
            </a:r>
          </a:p>
          <a:p>
            <a:pPr lvl="1">
              <a:buFont typeface="Wingdings" pitchFamily="2" charset="2"/>
              <a:buChar char="p"/>
              <a:defRPr/>
            </a:pPr>
            <a:r>
              <a:rPr lang="en-US" altLang="zh-CN" sz="2000" b="1" dirty="0">
                <a:cs typeface="Times New Roman" panose="02020603050405020304" pitchFamily="18" charset="0"/>
              </a:rPr>
              <a:t> Cardinality Estimation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b="1" dirty="0">
                <a:cs typeface="Times New Roman" panose="02020603050405020304" pitchFamily="18" charset="0"/>
              </a:rPr>
              <a:t> Motivation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cs typeface="Times New Roman" panose="02020603050405020304" pitchFamily="18" charset="0"/>
              </a:rPr>
              <a:t>Design Space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b="1" dirty="0">
                <a:cs typeface="Times New Roman" panose="02020603050405020304" pitchFamily="18" charset="0"/>
              </a:rPr>
              <a:t> SOTA learned Cardinality Methods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b="1" dirty="0">
                <a:cs typeface="Times New Roman" panose="02020603050405020304" pitchFamily="18" charset="0"/>
              </a:rPr>
              <a:t> Unified workflows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en-US" altLang="zh-CN" sz="2000" b="1" dirty="0">
                <a:cs typeface="Times New Roman" panose="02020603050405020304" pitchFamily="18" charset="0"/>
              </a:rPr>
              <a:t> Dimensions of comparison and Metrics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cs typeface="Times New Roman" panose="02020603050405020304" pitchFamily="18" charset="0"/>
              </a:rPr>
              <a:t>Experiment</a:t>
            </a:r>
          </a:p>
          <a:p>
            <a:pPr lvl="1">
              <a:buFont typeface="Wingdings" pitchFamily="2" charset="2"/>
              <a:buChar char="p"/>
              <a:defRPr/>
            </a:pPr>
            <a:r>
              <a:rPr lang="en-US" altLang="zh-CN" sz="2000" b="1" dirty="0">
                <a:cs typeface="Times New Roman" panose="02020603050405020304" pitchFamily="18" charset="0"/>
              </a:rPr>
              <a:t> Setting</a:t>
            </a:r>
          </a:p>
          <a:p>
            <a:pPr lvl="1">
              <a:buFont typeface="Wingdings" pitchFamily="2" charset="2"/>
              <a:buChar char="p"/>
              <a:defRPr/>
            </a:pPr>
            <a:r>
              <a:rPr lang="en-US" altLang="zh-CN" sz="2000" b="1" dirty="0">
                <a:cs typeface="Times New Roman" panose="02020603050405020304" pitchFamily="18" charset="0"/>
              </a:rPr>
              <a:t> Results and Analysis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p"/>
              <a:defRPr/>
            </a:pPr>
            <a:r>
              <a:rPr lang="zh-CN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379A361-534B-F845-B0C3-7473F393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640" y="5770735"/>
            <a:ext cx="3594193" cy="5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73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Summary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20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E84DF804-04C9-43A4-9329-E4E05591A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9" y="2014163"/>
            <a:ext cx="10798603" cy="28429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E265B19-2097-D147-9CA0-F4DF527C3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17" y="1553497"/>
            <a:ext cx="10501786" cy="444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5F889518-3A16-B641-B979-C34ED9CC958E}"/>
              </a:ext>
            </a:extLst>
          </p:cNvPr>
          <p:cNvSpPr txBox="1">
            <a:spLocks/>
          </p:cNvSpPr>
          <p:nvPr/>
        </p:nvSpPr>
        <p:spPr>
          <a:xfrm>
            <a:off x="1406719" y="2396151"/>
            <a:ext cx="9144000" cy="1152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5400" b="1" dirty="0"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Thanks</a:t>
            </a:r>
            <a:endParaRPr kumimoji="1" lang="zh-CN" altLang="en-US" sz="54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http://thanksyy.cn/">
            <a:extLst>
              <a:ext uri="{FF2B5EF4-FFF2-40B4-BE49-F238E27FC236}">
                <a16:creationId xmlns:a16="http://schemas.microsoft.com/office/drawing/2014/main" id="{352281E6-DBB1-9C4A-BB96-BE62BE54EBCF}"/>
              </a:ext>
            </a:extLst>
          </p:cNvPr>
          <p:cNvSpPr txBox="1"/>
          <p:nvPr/>
        </p:nvSpPr>
        <p:spPr>
          <a:xfrm>
            <a:off x="3288079" y="5647497"/>
            <a:ext cx="5381281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none" lIns="35719" tIns="35719" rIns="35719" bIns="35719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2109" b="1" dirty="0">
                <a:latin typeface="Lucida Grande Bold" panose="020B0600040502020204" pitchFamily="34" charset="0"/>
                <a:cs typeface="Lucida Grande Bold" panose="020B0600040502020204" pitchFamily="34" charset="0"/>
              </a:rPr>
              <a:t>http://</a:t>
            </a:r>
            <a:r>
              <a:rPr lang="en" altLang="zh-CN" sz="2812" b="1" dirty="0" err="1">
                <a:solidFill>
                  <a:srgbClr val="0070C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d</a:t>
            </a:r>
            <a:r>
              <a:rPr lang="en" altLang="zh-CN" sz="2812" b="1" dirty="0" err="1">
                <a:solidFill>
                  <a:srgbClr val="FF000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b</a:t>
            </a:r>
            <a:r>
              <a:rPr lang="en" altLang="zh-CN" sz="2812" b="1" dirty="0" err="1">
                <a:solidFill>
                  <a:schemeClr val="accent4">
                    <a:lumMod val="75000"/>
                  </a:schemeClr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g</a:t>
            </a:r>
            <a:r>
              <a:rPr lang="en" altLang="zh-CN" sz="2812" b="1" dirty="0" err="1">
                <a:solidFill>
                  <a:srgbClr val="0070C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r</a:t>
            </a:r>
            <a:r>
              <a:rPr lang="en" altLang="zh-CN" sz="2812" b="1" dirty="0" err="1">
                <a:solidFill>
                  <a:srgbClr val="00B05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o</a:t>
            </a:r>
            <a:r>
              <a:rPr lang="en" altLang="zh-CN" sz="2812" b="1" dirty="0" err="1">
                <a:solidFill>
                  <a:srgbClr val="FFC002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u</a:t>
            </a:r>
            <a:r>
              <a:rPr lang="en" altLang="zh-CN" sz="2812" b="1" dirty="0" err="1">
                <a:solidFill>
                  <a:srgbClr val="7030A0"/>
                </a:solidFill>
                <a:latin typeface="Lucida Grande Bold" panose="020B0600040502020204" pitchFamily="34" charset="0"/>
                <a:cs typeface="Lucida Grande Bold" panose="020B0600040502020204" pitchFamily="34" charset="0"/>
              </a:rPr>
              <a:t>p</a:t>
            </a:r>
            <a:r>
              <a:rPr lang="en" altLang="zh-CN" sz="2109" b="1" dirty="0" err="1">
                <a:latin typeface="Lucida Grande Bold" panose="020B0600040502020204" pitchFamily="34" charset="0"/>
                <a:cs typeface="Lucida Grande Bold" panose="020B0600040502020204" pitchFamily="34" charset="0"/>
              </a:rPr>
              <a:t>.cs.tsinghua.edu.cn</a:t>
            </a:r>
            <a:r>
              <a:rPr lang="en" altLang="zh-CN" sz="2109" b="1" dirty="0">
                <a:latin typeface="Lucida Grande Bold" panose="020B0600040502020204" pitchFamily="34" charset="0"/>
                <a:cs typeface="Lucida Grande Bold" panose="020B0600040502020204" pitchFamily="34" charset="0"/>
              </a:rPr>
              <a:t>/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58674A6-EE8A-984B-89F1-D66FF249341B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灯片编号占位符 18">
            <a:extLst>
              <a:ext uri="{FF2B5EF4-FFF2-40B4-BE49-F238E27FC236}">
                <a16:creationId xmlns:a16="http://schemas.microsoft.com/office/drawing/2014/main" id="{766184C2-D537-3D4F-B3BC-AC4A12FC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21</a:t>
            </a:fld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76EA0F2-CBAF-124D-B2B3-11FE2409A34A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465DA58-E105-2E46-9B70-BC16D801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918" y="111281"/>
            <a:ext cx="1247381" cy="12395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A44F9C3-6266-F94A-8FBC-F9C82D1D5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10" y="329997"/>
            <a:ext cx="4253257" cy="63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cs typeface="Times New Roman" panose="02020603050405020304" pitchFamily="18" charset="0"/>
              </a:rPr>
              <a:t>Cardinality Estimation</a:t>
            </a:r>
            <a:endParaRPr kumimoji="1" lang="zh-CN" altLang="en-US" sz="3600" b="1" dirty="0"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D1FE2702-1395-48E1-8ED3-BC0D989461D4}"/>
              </a:ext>
            </a:extLst>
          </p:cNvPr>
          <p:cNvSpPr txBox="1">
            <a:spLocks/>
          </p:cNvSpPr>
          <p:nvPr/>
        </p:nvSpPr>
        <p:spPr>
          <a:xfrm>
            <a:off x="1509139" y="2162721"/>
            <a:ext cx="8844535" cy="45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Cardinality: </a:t>
            </a:r>
            <a:r>
              <a:rPr lang="en-US" altLang="zh-CN" sz="26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The result size of a query. </a:t>
            </a:r>
            <a:endParaRPr kumimoji="0" lang="en-US" altLang="zh-CN" sz="2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Input: </a:t>
            </a:r>
            <a:r>
              <a:rPr kumimoji="0" lang="en-US" altLang="zh-CN" sz="2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 SQL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Query.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sz="2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Output: </a:t>
            </a:r>
            <a:r>
              <a:rPr lang="en-US" altLang="zh-CN" sz="26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An Estimated Cardinality.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E7558C1A-FA17-40CF-A644-BC27022AAE58}"/>
              </a:ext>
            </a:extLst>
          </p:cNvPr>
          <p:cNvSpPr/>
          <p:nvPr/>
        </p:nvSpPr>
        <p:spPr>
          <a:xfrm>
            <a:off x="763024" y="1219732"/>
            <a:ext cx="943929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lnSpc>
                <a:spcPct val="150000"/>
              </a:lnSpc>
              <a:buFont typeface="Wingdings" pitchFamily="2" charset="2"/>
              <a:buChar char="p"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Problem Formulation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: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D72C22C-61D5-4FCD-A287-FE70FB739B7F}"/>
              </a:ext>
            </a:extLst>
          </p:cNvPr>
          <p:cNvGrpSpPr/>
          <p:nvPr/>
        </p:nvGrpSpPr>
        <p:grpSpPr>
          <a:xfrm>
            <a:off x="1606201" y="4087570"/>
            <a:ext cx="8460861" cy="1998854"/>
            <a:chOff x="209219" y="5031936"/>
            <a:chExt cx="8460861" cy="1998854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BB94005-DB30-4929-AE3D-AD38254A09F3}"/>
                </a:ext>
              </a:extLst>
            </p:cNvPr>
            <p:cNvSpPr txBox="1"/>
            <p:nvPr/>
          </p:nvSpPr>
          <p:spPr>
            <a:xfrm>
              <a:off x="2682030" y="6661458"/>
              <a:ext cx="3619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Cardinality Estimation Example</a:t>
              </a:r>
              <a:endPara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右箭头 8">
              <a:extLst>
                <a:ext uri="{FF2B5EF4-FFF2-40B4-BE49-F238E27FC236}">
                  <a16:creationId xmlns:a16="http://schemas.microsoft.com/office/drawing/2014/main" id="{06F40DD3-31E1-4CDA-99F4-B5EBA2C8E0C9}"/>
                </a:ext>
              </a:extLst>
            </p:cNvPr>
            <p:cNvSpPr/>
            <p:nvPr/>
          </p:nvSpPr>
          <p:spPr>
            <a:xfrm rot="7837681">
              <a:off x="4800089" y="5709221"/>
              <a:ext cx="270830" cy="209227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F11E10C-790B-4194-A3E2-B2621CCFF230}"/>
                </a:ext>
              </a:extLst>
            </p:cNvPr>
            <p:cNvSpPr txBox="1"/>
            <p:nvPr/>
          </p:nvSpPr>
          <p:spPr>
            <a:xfrm>
              <a:off x="3823122" y="5109899"/>
              <a:ext cx="7594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rPr>
                <a:t>or</a:t>
              </a:r>
              <a:endPara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5A1D488-3012-4202-B91B-6E57BBF2E10E}"/>
                </a:ext>
              </a:extLst>
            </p:cNvPr>
            <p:cNvGrpSpPr/>
            <p:nvPr/>
          </p:nvGrpSpPr>
          <p:grpSpPr>
            <a:xfrm>
              <a:off x="2662760" y="5124232"/>
              <a:ext cx="1160362" cy="462140"/>
              <a:chOff x="2985398" y="5124232"/>
              <a:chExt cx="1160362" cy="462140"/>
            </a:xfrm>
          </p:grpSpPr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E5DBEB71-68C2-478E-9C9C-4E985BCDBAC3}"/>
                  </a:ext>
                </a:extLst>
              </p:cNvPr>
              <p:cNvSpPr txBox="1"/>
              <p:nvPr/>
            </p:nvSpPr>
            <p:spPr>
              <a:xfrm>
                <a:off x="2985398" y="5174136"/>
                <a:ext cx="1160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Data table</a:t>
                </a:r>
                <a:endParaRPr lang="zh-CN" altLang="en-US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6" name="直接连接符 18">
                <a:extLst>
                  <a:ext uri="{FF2B5EF4-FFF2-40B4-BE49-F238E27FC236}">
                    <a16:creationId xmlns:a16="http://schemas.microsoft.com/office/drawing/2014/main" id="{BB378A23-0760-4EC2-8493-01B1D63EDB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1275" y="5124232"/>
                <a:ext cx="106860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22">
                <a:extLst>
                  <a:ext uri="{FF2B5EF4-FFF2-40B4-BE49-F238E27FC236}">
                    <a16:creationId xmlns:a16="http://schemas.microsoft.com/office/drawing/2014/main" id="{72BCC631-BF83-4C60-92F1-1EBD1C5F7589}"/>
                  </a:ext>
                </a:extLst>
              </p:cNvPr>
              <p:cNvCxnSpPr/>
              <p:nvPr/>
            </p:nvCxnSpPr>
            <p:spPr>
              <a:xfrm>
                <a:off x="4099884" y="5124232"/>
                <a:ext cx="0" cy="458469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23">
                <a:extLst>
                  <a:ext uri="{FF2B5EF4-FFF2-40B4-BE49-F238E27FC236}">
                    <a16:creationId xmlns:a16="http://schemas.microsoft.com/office/drawing/2014/main" id="{A49EF104-6C91-4936-821A-D18D63B471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31277" y="5582701"/>
                <a:ext cx="1068607" cy="1366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25">
                <a:extLst>
                  <a:ext uri="{FF2B5EF4-FFF2-40B4-BE49-F238E27FC236}">
                    <a16:creationId xmlns:a16="http://schemas.microsoft.com/office/drawing/2014/main" id="{D6955360-1C2C-45F5-929D-9987D577E01B}"/>
                  </a:ext>
                </a:extLst>
              </p:cNvPr>
              <p:cNvCxnSpPr/>
              <p:nvPr/>
            </p:nvCxnSpPr>
            <p:spPr>
              <a:xfrm flipH="1">
                <a:off x="3026110" y="5126782"/>
                <a:ext cx="1" cy="45959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右箭头 14">
              <a:extLst>
                <a:ext uri="{FF2B5EF4-FFF2-40B4-BE49-F238E27FC236}">
                  <a16:creationId xmlns:a16="http://schemas.microsoft.com/office/drawing/2014/main" id="{0907D157-3509-4F2B-80E1-520A0C4E8F1B}"/>
                </a:ext>
              </a:extLst>
            </p:cNvPr>
            <p:cNvSpPr/>
            <p:nvPr/>
          </p:nvSpPr>
          <p:spPr>
            <a:xfrm rot="2537073">
              <a:off x="3719438" y="5711610"/>
              <a:ext cx="270830" cy="209227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9" name="图形 18" descr="桌子">
              <a:extLst>
                <a:ext uri="{FF2B5EF4-FFF2-40B4-BE49-F238E27FC236}">
                  <a16:creationId xmlns:a16="http://schemas.microsoft.com/office/drawing/2014/main" id="{75672A48-A18E-4D4A-B475-849BA227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18729" y="5031936"/>
              <a:ext cx="632822" cy="632822"/>
            </a:xfrm>
            <a:prstGeom prst="rect">
              <a:avLst/>
            </a:prstGeom>
          </p:spPr>
        </p:pic>
        <p:graphicFrame>
          <p:nvGraphicFramePr>
            <p:cNvPr id="20" name="对象 19">
              <a:extLst>
                <a:ext uri="{FF2B5EF4-FFF2-40B4-BE49-F238E27FC236}">
                  <a16:creationId xmlns:a16="http://schemas.microsoft.com/office/drawing/2014/main" id="{E791E265-48F3-4CD5-8935-C4444E6F81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8238302"/>
                </p:ext>
              </p:extLst>
            </p:nvPr>
          </p:nvGraphicFramePr>
          <p:xfrm>
            <a:off x="209219" y="5909479"/>
            <a:ext cx="1431442" cy="566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4" name="Equation" r:id="rId6" imgW="1028520" imgH="406080" progId="Equation.DSMT4">
                    <p:embed/>
                  </p:oleObj>
                </mc:Choice>
                <mc:Fallback>
                  <p:oleObj name="Equation" r:id="rId6" imgW="1028520" imgH="406080" progId="Equation.DSMT4">
                    <p:embed/>
                    <p:pic>
                      <p:nvPicPr>
                        <p:cNvPr id="14" name="对象 13">
                          <a:extLst>
                            <a:ext uri="{FF2B5EF4-FFF2-40B4-BE49-F238E27FC236}">
                              <a16:creationId xmlns:a16="http://schemas.microsoft.com/office/drawing/2014/main" id="{B753657D-FA6D-7649-B8D6-C340D6917A3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09219" y="5909479"/>
                          <a:ext cx="1431442" cy="5663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664AD3D9-992C-4F35-A374-8747F5DF1E7E}"/>
                </a:ext>
              </a:extLst>
            </p:cNvPr>
            <p:cNvGrpSpPr/>
            <p:nvPr/>
          </p:nvGrpSpPr>
          <p:grpSpPr>
            <a:xfrm>
              <a:off x="1738469" y="5962071"/>
              <a:ext cx="6052804" cy="646331"/>
              <a:chOff x="1738469" y="5962071"/>
              <a:chExt cx="6052804" cy="646331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EE013AD3-0202-4223-A3D2-3428E32184FA}"/>
                  </a:ext>
                </a:extLst>
              </p:cNvPr>
              <p:cNvSpPr txBox="1"/>
              <p:nvPr/>
            </p:nvSpPr>
            <p:spPr>
              <a:xfrm>
                <a:off x="2047937" y="6090008"/>
                <a:ext cx="1518834" cy="37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SQL query</a:t>
                </a:r>
                <a:endParaRPr lang="zh-CN" altLang="en-US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EDEB287-7393-4D22-9645-F94E706C4167}"/>
                  </a:ext>
                </a:extLst>
              </p:cNvPr>
              <p:cNvSpPr txBox="1"/>
              <p:nvPr/>
            </p:nvSpPr>
            <p:spPr>
              <a:xfrm>
                <a:off x="3910821" y="6060600"/>
                <a:ext cx="11778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Model</a:t>
                </a:r>
                <a:endParaRPr lang="zh-C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E59C2CBE-EFE4-4108-A816-4E35E845EC07}"/>
                  </a:ext>
                </a:extLst>
              </p:cNvPr>
              <p:cNvSpPr txBox="1"/>
              <p:nvPr/>
            </p:nvSpPr>
            <p:spPr>
              <a:xfrm>
                <a:off x="5536193" y="5962071"/>
                <a:ext cx="2255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estimated 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cardinality</a:t>
                </a:r>
                <a:endParaRPr lang="zh-CN" altLang="en-US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右箭头 30">
                <a:extLst>
                  <a:ext uri="{FF2B5EF4-FFF2-40B4-BE49-F238E27FC236}">
                    <a16:creationId xmlns:a16="http://schemas.microsoft.com/office/drawing/2014/main" id="{BBBA1E16-97FD-49B8-B092-3F5EB502D207}"/>
                  </a:ext>
                </a:extLst>
              </p:cNvPr>
              <p:cNvSpPr/>
              <p:nvPr/>
            </p:nvSpPr>
            <p:spPr>
              <a:xfrm>
                <a:off x="3394559" y="6192201"/>
                <a:ext cx="418454" cy="209227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右箭头 31">
                <a:extLst>
                  <a:ext uri="{FF2B5EF4-FFF2-40B4-BE49-F238E27FC236}">
                    <a16:creationId xmlns:a16="http://schemas.microsoft.com/office/drawing/2014/main" id="{7CE82E74-6580-4A3A-86E5-AEA850B291B1}"/>
                  </a:ext>
                </a:extLst>
              </p:cNvPr>
              <p:cNvSpPr/>
              <p:nvPr/>
            </p:nvSpPr>
            <p:spPr>
              <a:xfrm>
                <a:off x="4979701" y="6192201"/>
                <a:ext cx="418454" cy="209227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0" name="直接连接符 30">
                <a:extLst>
                  <a:ext uri="{FF2B5EF4-FFF2-40B4-BE49-F238E27FC236}">
                    <a16:creationId xmlns:a16="http://schemas.microsoft.com/office/drawing/2014/main" id="{C74B4499-1D07-409D-A5B5-956112D702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38469" y="5968795"/>
                <a:ext cx="5774443" cy="18925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32">
                <a:extLst>
                  <a:ext uri="{FF2B5EF4-FFF2-40B4-BE49-F238E27FC236}">
                    <a16:creationId xmlns:a16="http://schemas.microsoft.com/office/drawing/2014/main" id="{F7A20BEA-649E-4235-97F9-D6DA911207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38473" y="5968795"/>
                <a:ext cx="1" cy="628033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33">
                <a:extLst>
                  <a:ext uri="{FF2B5EF4-FFF2-40B4-BE49-F238E27FC236}">
                    <a16:creationId xmlns:a16="http://schemas.microsoft.com/office/drawing/2014/main" id="{32DD59FA-2584-49E4-92C4-D14604857F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3570" y="5986112"/>
                <a:ext cx="0" cy="60270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34">
                <a:extLst>
                  <a:ext uri="{FF2B5EF4-FFF2-40B4-BE49-F238E27FC236}">
                    <a16:creationId xmlns:a16="http://schemas.microsoft.com/office/drawing/2014/main" id="{D9B61548-C2A1-4894-AF92-45F05C1424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38472" y="6596827"/>
                <a:ext cx="5774440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03C59431-F34E-4DB0-B64B-26263378E11D}"/>
                  </a:ext>
                </a:extLst>
              </p:cNvPr>
              <p:cNvSpPr txBox="1"/>
              <p:nvPr/>
            </p:nvSpPr>
            <p:spPr>
              <a:xfrm>
                <a:off x="6620724" y="6122152"/>
                <a:ext cx="8457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130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3944F17-BDB0-4032-9434-92424F3773C5}"/>
                </a:ext>
              </a:extLst>
            </p:cNvPr>
            <p:cNvGrpSpPr/>
            <p:nvPr/>
          </p:nvGrpSpPr>
          <p:grpSpPr>
            <a:xfrm>
              <a:off x="7028457" y="5052258"/>
              <a:ext cx="1641623" cy="618316"/>
              <a:chOff x="6859626" y="5052258"/>
              <a:chExt cx="1641623" cy="618316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97F0ED3-C8D1-457A-95D3-2CA4DBD849F8}"/>
                  </a:ext>
                </a:extLst>
              </p:cNvPr>
              <p:cNvSpPr txBox="1"/>
              <p:nvPr/>
            </p:nvSpPr>
            <p:spPr>
              <a:xfrm>
                <a:off x="7655515" y="5301242"/>
                <a:ext cx="8457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，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132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4" name="对象 33">
                <a:extLst>
                  <a:ext uri="{FF2B5EF4-FFF2-40B4-BE49-F238E27FC236}">
                    <a16:creationId xmlns:a16="http://schemas.microsoft.com/office/drawing/2014/main" id="{FBF3CF37-8C7A-4136-ACF8-F9DB31F8B8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332181"/>
                  </p:ext>
                </p:extLst>
              </p:nvPr>
            </p:nvGraphicFramePr>
            <p:xfrm>
              <a:off x="6859626" y="5052258"/>
              <a:ext cx="1473162" cy="583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5" name="Equation" r:id="rId8" imgW="1028520" imgH="406080" progId="Equation.DSMT4">
                      <p:embed/>
                    </p:oleObj>
                  </mc:Choice>
                  <mc:Fallback>
                    <p:oleObj name="Equation" r:id="rId8" imgW="1028520" imgH="406080" progId="Equation.DSMT4">
                      <p:embed/>
                      <p:pic>
                        <p:nvPicPr>
                          <p:cNvPr id="27" name="对象 26">
                            <a:extLst>
                              <a:ext uri="{FF2B5EF4-FFF2-40B4-BE49-F238E27FC236}">
                                <a16:creationId xmlns:a16="http://schemas.microsoft.com/office/drawing/2014/main" id="{274FA89A-E3DA-9641-9DA4-3824505D3B5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6859626" y="5052258"/>
                            <a:ext cx="1473162" cy="58340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DA83D884-2DA3-4591-93A0-911C7E87C2D7}"/>
                </a:ext>
              </a:extLst>
            </p:cNvPr>
            <p:cNvGrpSpPr/>
            <p:nvPr/>
          </p:nvGrpSpPr>
          <p:grpSpPr>
            <a:xfrm>
              <a:off x="4292641" y="5124232"/>
              <a:ext cx="2619913" cy="478192"/>
              <a:chOff x="4940949" y="5124232"/>
              <a:chExt cx="2619913" cy="478192"/>
            </a:xfrm>
          </p:grpSpPr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EAF2297-BDE1-4B6A-8D7B-586D4829C79E}"/>
                  </a:ext>
                </a:extLst>
              </p:cNvPr>
              <p:cNvSpPr txBox="1"/>
              <p:nvPr/>
            </p:nvSpPr>
            <p:spPr>
              <a:xfrm>
                <a:off x="4987996" y="5168800"/>
                <a:ext cx="25728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SQL with true cardinality</a:t>
                </a:r>
                <a:endParaRPr lang="zh-CN" altLang="en-US" dirty="0"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9" name="直接连接符 45">
                <a:extLst>
                  <a:ext uri="{FF2B5EF4-FFF2-40B4-BE49-F238E27FC236}">
                    <a16:creationId xmlns:a16="http://schemas.microsoft.com/office/drawing/2014/main" id="{73C1783C-36D5-4A2E-A78E-CFE3777405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4487" y="5128611"/>
                <a:ext cx="0" cy="458469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46">
                <a:extLst>
                  <a:ext uri="{FF2B5EF4-FFF2-40B4-BE49-F238E27FC236}">
                    <a16:creationId xmlns:a16="http://schemas.microsoft.com/office/drawing/2014/main" id="{07A07B46-7549-44AD-815C-A2B24DFB6480}"/>
                  </a:ext>
                </a:extLst>
              </p:cNvPr>
              <p:cNvCxnSpPr/>
              <p:nvPr/>
            </p:nvCxnSpPr>
            <p:spPr>
              <a:xfrm>
                <a:off x="4947313" y="5127903"/>
                <a:ext cx="0" cy="458469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47">
                <a:extLst>
                  <a:ext uri="{FF2B5EF4-FFF2-40B4-BE49-F238E27FC236}">
                    <a16:creationId xmlns:a16="http://schemas.microsoft.com/office/drawing/2014/main" id="{A7204443-19BD-4BFD-BEAD-1947F3B1D0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40949" y="5124232"/>
                <a:ext cx="25768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49">
                <a:extLst>
                  <a:ext uri="{FF2B5EF4-FFF2-40B4-BE49-F238E27FC236}">
                    <a16:creationId xmlns:a16="http://schemas.microsoft.com/office/drawing/2014/main" id="{F051CDE3-44C3-4AD9-B124-B259B301AA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47313" y="5582701"/>
                <a:ext cx="2576843" cy="19723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2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Traditional Cardinality</a:t>
            </a:r>
            <a:r>
              <a:rPr kumimoji="1" lang="zh-CN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Estimation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内容占位符 2">
            <a:extLst>
              <a:ext uri="{FF2B5EF4-FFF2-40B4-BE49-F238E27FC236}">
                <a16:creationId xmlns:a16="http://schemas.microsoft.com/office/drawing/2014/main" id="{54FEFAD7-87CA-4F59-B320-FD42542BCE1B}"/>
              </a:ext>
            </a:extLst>
          </p:cNvPr>
          <p:cNvSpPr txBox="1">
            <a:spLocks/>
          </p:cNvSpPr>
          <p:nvPr/>
        </p:nvSpPr>
        <p:spPr>
          <a:xfrm>
            <a:off x="1090185" y="1328300"/>
            <a:ext cx="9999987" cy="5607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kumimoji="0" lang="en-US" altLang="zh-CN" sz="3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3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Sampling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Core idea: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Estimating selectivity of target query by sampling.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Limitation: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Inference is slow and inaccurate when the amount of data is large.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sz="33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3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Histogram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Core idea:</a:t>
            </a: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Store the value distribution of each attribute, and calculate the selectivity according to the independence assumption.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Limitation: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Strong independence assumption makes it inaccurate when the data distribution is complex.</a:t>
            </a:r>
          </a:p>
        </p:txBody>
      </p:sp>
    </p:spTree>
    <p:extLst>
      <p:ext uri="{BB962C8B-B14F-4D97-AF65-F5344CB8AC3E}">
        <p14:creationId xmlns:p14="http://schemas.microsoft.com/office/powerpoint/2010/main" val="218684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Learned Cardinality</a:t>
            </a:r>
            <a:r>
              <a:rPr kumimoji="1" lang="zh-CN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Estimation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684BDE6-9E18-47EE-BA63-95E89E1BB69B}"/>
              </a:ext>
            </a:extLst>
          </p:cNvPr>
          <p:cNvSpPr txBox="1">
            <a:spLocks/>
          </p:cNvSpPr>
          <p:nvPr/>
        </p:nvSpPr>
        <p:spPr>
          <a:xfrm>
            <a:off x="928147" y="1310470"/>
            <a:ext cx="10324064" cy="5733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Motivation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Due to the attribute </a:t>
            </a:r>
            <a:r>
              <a:rPr lang="en-US" altLang="zh-CN" sz="2400" dirty="0">
                <a:solidFill>
                  <a:schemeClr val="accent6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value independence assumption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as well as the </a:t>
            </a:r>
            <a:r>
              <a:rPr lang="en-US" altLang="zh-CN" sz="2400" dirty="0">
                <a:solidFill>
                  <a:schemeClr val="accent6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assumption of uniform distribution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, traditional cardinality estimation methods tend to fail when the data distribution is complex.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Optimization</a:t>
            </a: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Goal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Accuracy, Inference Latency, Training Latency</a:t>
            </a:r>
          </a:p>
          <a:p>
            <a:pPr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sz="28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1" lang="en-US" altLang="zh-CN" sz="2800" b="1" dirty="0">
                <a:solidFill>
                  <a:srgbClr val="000000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rPr>
              <a:t>Categories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rPr>
              <a:t>Supervised Query Methods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kumimoji="1" lang="zh-CN" altLang="en-US" sz="2400" dirty="0">
                <a:solidFill>
                  <a:srgbClr val="000000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Arial" panose="020B0604020202090204" pitchFamily="34" charset="0"/>
                <a:ea typeface="Arial" panose="020B0604020202090204" pitchFamily="34" charset="0"/>
                <a:cs typeface="Arial" panose="020B0604020202090204" pitchFamily="34" charset="0"/>
              </a:rPr>
              <a:t>Supervised Data Methods</a:t>
            </a:r>
          </a:p>
          <a:p>
            <a:pPr lvl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/>
            </a:pPr>
            <a:r>
              <a:rPr kumimoji="1" lang="zh-CN" altLang="en-US" sz="2400" dirty="0">
                <a:solidFill>
                  <a:srgbClr val="00000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 </a:t>
            </a:r>
            <a:r>
              <a:rPr kumimoji="1" lang="en-US" altLang="zh-CN" sz="2400" dirty="0">
                <a:solidFill>
                  <a:srgbClr val="000000"/>
                </a:solidFill>
                <a:latin typeface="Arial" panose="020B0604020202090204" pitchFamily="34" charset="0"/>
                <a:ea typeface="SimHei" panose="02010609060101010101" pitchFamily="49" charset="-122"/>
                <a:cs typeface="Arial" panose="020B0604020202090204" pitchFamily="34" charset="0"/>
              </a:rPr>
              <a:t>Unsupervised Data Methods</a:t>
            </a:r>
            <a:endParaRPr lang="en-US" altLang="zh-CN" sz="2400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5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  <a:defRPr/>
            </a:pP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Supervised Query Methods for Cardinality Estimation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华文楷体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">
            <a:extLst>
              <a:ext uri="{FF2B5EF4-FFF2-40B4-BE49-F238E27FC236}">
                <a16:creationId xmlns:a16="http://schemas.microsoft.com/office/drawing/2014/main" id="{38841208-C298-414E-8809-D9558DFEED47}"/>
              </a:ext>
            </a:extLst>
          </p:cNvPr>
          <p:cNvSpPr/>
          <p:nvPr/>
        </p:nvSpPr>
        <p:spPr>
          <a:xfrm>
            <a:off x="1314450" y="1987989"/>
            <a:ext cx="96964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A regression problem: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learn the mapping function between query and its actual cardinality.</a:t>
            </a: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3363E26E-48F9-4EAB-A366-8F4386D29EEA}"/>
              </a:ext>
            </a:extLst>
          </p:cNvPr>
          <p:cNvSpPr/>
          <p:nvPr/>
        </p:nvSpPr>
        <p:spPr bwMode="auto">
          <a:xfrm>
            <a:off x="2533614" y="4252541"/>
            <a:ext cx="1808569" cy="88852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FEDA785-8AD1-4EA7-AFBB-DB16DB18B915}"/>
              </a:ext>
            </a:extLst>
          </p:cNvPr>
          <p:cNvSpPr txBox="1"/>
          <p:nvPr/>
        </p:nvSpPr>
        <p:spPr>
          <a:xfrm>
            <a:off x="2533614" y="4343980"/>
            <a:ext cx="180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Query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C20B13C4-58F6-46D7-9767-0CDED6AECAF6}"/>
              </a:ext>
            </a:extLst>
          </p:cNvPr>
          <p:cNvSpPr/>
          <p:nvPr/>
        </p:nvSpPr>
        <p:spPr>
          <a:xfrm>
            <a:off x="1952669" y="5887435"/>
            <a:ext cx="126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Queries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B9D34561-B573-4D9F-B608-9B1FA0B5DB4E}"/>
              </a:ext>
            </a:extLst>
          </p:cNvPr>
          <p:cNvSpPr/>
          <p:nvPr/>
        </p:nvSpPr>
        <p:spPr>
          <a:xfrm>
            <a:off x="3440901" y="5878540"/>
            <a:ext cx="1882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Cardinalities</a:t>
            </a:r>
          </a:p>
        </p:txBody>
      </p:sp>
      <p:cxnSp>
        <p:nvCxnSpPr>
          <p:cNvPr id="13" name="Straight Arrow Connector 11">
            <a:extLst>
              <a:ext uri="{FF2B5EF4-FFF2-40B4-BE49-F238E27FC236}">
                <a16:creationId xmlns:a16="http://schemas.microsoft.com/office/drawing/2014/main" id="{BA8B8CFB-C3AB-4C84-A182-2D0F84800EBA}"/>
              </a:ext>
            </a:extLst>
          </p:cNvPr>
          <p:cNvCxnSpPr>
            <a:cxnSpLocks/>
          </p:cNvCxnSpPr>
          <p:nvPr/>
        </p:nvCxnSpPr>
        <p:spPr bwMode="auto">
          <a:xfrm flipV="1">
            <a:off x="2730108" y="5267895"/>
            <a:ext cx="230936" cy="35147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1">
            <a:extLst>
              <a:ext uri="{FF2B5EF4-FFF2-40B4-BE49-F238E27FC236}">
                <a16:creationId xmlns:a16="http://schemas.microsoft.com/office/drawing/2014/main" id="{3833ABBB-4A13-4865-8FF3-29515E71076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907608" y="5253607"/>
            <a:ext cx="251250" cy="36576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86BA19-9B8B-422B-99FD-7067FC201357}"/>
              </a:ext>
            </a:extLst>
          </p:cNvPr>
          <p:cNvSpPr/>
          <p:nvPr/>
        </p:nvSpPr>
        <p:spPr>
          <a:xfrm>
            <a:off x="1890786" y="3165054"/>
            <a:ext cx="3222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Supervised Model Training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5FB42D8-D403-4FCD-8DE4-F1950E81F42F}"/>
              </a:ext>
            </a:extLst>
          </p:cNvPr>
          <p:cNvSpPr/>
          <p:nvPr/>
        </p:nvSpPr>
        <p:spPr bwMode="auto">
          <a:xfrm>
            <a:off x="1642292" y="3104105"/>
            <a:ext cx="3719666" cy="58477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503050405090304" pitchFamily="18" charset="0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C5712DE2-DC5E-478C-9465-9690759BB64E}"/>
              </a:ext>
            </a:extLst>
          </p:cNvPr>
          <p:cNvSpPr/>
          <p:nvPr/>
        </p:nvSpPr>
        <p:spPr bwMode="auto">
          <a:xfrm>
            <a:off x="7645925" y="4176921"/>
            <a:ext cx="1943899" cy="88852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A3C44D83-9781-4B3F-A313-C2FE6F49BB9F}"/>
              </a:ext>
            </a:extLst>
          </p:cNvPr>
          <p:cNvSpPr txBox="1"/>
          <p:nvPr/>
        </p:nvSpPr>
        <p:spPr>
          <a:xfrm>
            <a:off x="7717755" y="4281060"/>
            <a:ext cx="180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Well-Trained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Query Model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5549E21F-D590-45EE-AAB6-0C1DA22F4CB8}"/>
              </a:ext>
            </a:extLst>
          </p:cNvPr>
          <p:cNvSpPr/>
          <p:nvPr/>
        </p:nvSpPr>
        <p:spPr>
          <a:xfrm>
            <a:off x="5986428" y="4181565"/>
            <a:ext cx="1082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Queries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2C71A16D-8F12-44A2-9A15-47FDE537794A}"/>
              </a:ext>
            </a:extLst>
          </p:cNvPr>
          <p:cNvSpPr/>
          <p:nvPr/>
        </p:nvSpPr>
        <p:spPr>
          <a:xfrm>
            <a:off x="6092147" y="3169638"/>
            <a:ext cx="3478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Online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Cardinality Estimation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BCA64B8-4F81-4213-9766-60A1278752D7}"/>
              </a:ext>
            </a:extLst>
          </p:cNvPr>
          <p:cNvSpPr/>
          <p:nvPr/>
        </p:nvSpPr>
        <p:spPr bwMode="auto">
          <a:xfrm>
            <a:off x="5947456" y="3104105"/>
            <a:ext cx="3719666" cy="58477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503050405090304" pitchFamily="18" charset="0"/>
              <a:ea typeface="华文楷体" panose="02010600040101010101" pitchFamily="2" charset="-122"/>
              <a:cs typeface="+mn-cs"/>
            </a:endParaRPr>
          </a:p>
        </p:txBody>
      </p:sp>
      <p:cxnSp>
        <p:nvCxnSpPr>
          <p:cNvPr id="25" name="Straight Arrow Connector 11">
            <a:extLst>
              <a:ext uri="{FF2B5EF4-FFF2-40B4-BE49-F238E27FC236}">
                <a16:creationId xmlns:a16="http://schemas.microsoft.com/office/drawing/2014/main" id="{88D3DBDF-05E7-4515-9180-28EB5426AF4D}"/>
              </a:ext>
            </a:extLst>
          </p:cNvPr>
          <p:cNvCxnSpPr>
            <a:cxnSpLocks/>
          </p:cNvCxnSpPr>
          <p:nvPr/>
        </p:nvCxnSpPr>
        <p:spPr bwMode="auto">
          <a:xfrm>
            <a:off x="8655973" y="5213331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34CE0F21-E839-4B12-863B-22AAE48343D1}"/>
              </a:ext>
            </a:extLst>
          </p:cNvPr>
          <p:cNvSpPr/>
          <p:nvPr/>
        </p:nvSpPr>
        <p:spPr bwMode="auto">
          <a:xfrm>
            <a:off x="7705196" y="5775830"/>
            <a:ext cx="1943899" cy="5042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32848AC1-56D7-4B33-B277-191C5655E81D}"/>
              </a:ext>
            </a:extLst>
          </p:cNvPr>
          <p:cNvSpPr txBox="1"/>
          <p:nvPr/>
        </p:nvSpPr>
        <p:spPr>
          <a:xfrm>
            <a:off x="7777026" y="5812236"/>
            <a:ext cx="1808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Optimizer</a:t>
            </a:r>
          </a:p>
        </p:txBody>
      </p:sp>
      <p:cxnSp>
        <p:nvCxnSpPr>
          <p:cNvPr id="28" name="Straight Arrow Connector 11">
            <a:extLst>
              <a:ext uri="{FF2B5EF4-FFF2-40B4-BE49-F238E27FC236}">
                <a16:creationId xmlns:a16="http://schemas.microsoft.com/office/drawing/2014/main" id="{235368E1-B0E0-4D59-A0A1-3C1C3EF2640B}"/>
              </a:ext>
            </a:extLst>
          </p:cNvPr>
          <p:cNvCxnSpPr>
            <a:cxnSpLocks/>
          </p:cNvCxnSpPr>
          <p:nvPr/>
        </p:nvCxnSpPr>
        <p:spPr bwMode="auto">
          <a:xfrm>
            <a:off x="7117518" y="4385238"/>
            <a:ext cx="303906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11">
            <a:extLst>
              <a:ext uri="{FF2B5EF4-FFF2-40B4-BE49-F238E27FC236}">
                <a16:creationId xmlns:a16="http://schemas.microsoft.com/office/drawing/2014/main" id="{73A21A68-9197-4B26-8BB2-CFD8BF8864E1}"/>
              </a:ext>
            </a:extLst>
          </p:cNvPr>
          <p:cNvCxnSpPr>
            <a:cxnSpLocks/>
          </p:cNvCxnSpPr>
          <p:nvPr/>
        </p:nvCxnSpPr>
        <p:spPr bwMode="auto">
          <a:xfrm>
            <a:off x="4514613" y="4814955"/>
            <a:ext cx="290694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13">
            <a:extLst>
              <a:ext uri="{FF2B5EF4-FFF2-40B4-BE49-F238E27FC236}">
                <a16:creationId xmlns:a16="http://schemas.microsoft.com/office/drawing/2014/main" id="{6055F1DA-E117-463E-8DF3-B0B9E4EA8D06}"/>
              </a:ext>
            </a:extLst>
          </p:cNvPr>
          <p:cNvSpPr/>
          <p:nvPr/>
        </p:nvSpPr>
        <p:spPr>
          <a:xfrm>
            <a:off x="763024" y="1203827"/>
            <a:ext cx="943929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Problem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Definition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6EBF0261-96D2-4C71-A160-94CAC10EC92D}"/>
              </a:ext>
            </a:extLst>
          </p:cNvPr>
          <p:cNvSpPr/>
          <p:nvPr/>
        </p:nvSpPr>
        <p:spPr>
          <a:xfrm>
            <a:off x="8727066" y="5189544"/>
            <a:ext cx="15985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Cardinalities</a:t>
            </a:r>
          </a:p>
          <a:p>
            <a:pPr lvl="0" algn="ctr" defTabSz="457200">
              <a:defRPr/>
            </a:pP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楷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7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  <a:defRPr/>
            </a:pP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Supervised Data Methods for Cardinality Estimation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华文楷体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DC3C030E-E749-4541-8194-D3F9561C3CB7}"/>
              </a:ext>
            </a:extLst>
          </p:cNvPr>
          <p:cNvSpPr/>
          <p:nvPr/>
        </p:nvSpPr>
        <p:spPr bwMode="auto">
          <a:xfrm>
            <a:off x="4279321" y="4316558"/>
            <a:ext cx="1371354" cy="88852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69ABCD5-BD86-4B12-BEDA-A797582B9C2A}"/>
              </a:ext>
            </a:extLst>
          </p:cNvPr>
          <p:cNvSpPr txBox="1"/>
          <p:nvPr/>
        </p:nvSpPr>
        <p:spPr>
          <a:xfrm>
            <a:off x="4203359" y="4407997"/>
            <a:ext cx="1548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577C673C-01B7-4797-A936-0B4D19A3EED4}"/>
              </a:ext>
            </a:extLst>
          </p:cNvPr>
          <p:cNvSpPr/>
          <p:nvPr/>
        </p:nvSpPr>
        <p:spPr>
          <a:xfrm>
            <a:off x="1527797" y="3318441"/>
            <a:ext cx="4765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Supervised Model Training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4C0EF92-D83A-473D-8A23-67E9F6D7C744}"/>
              </a:ext>
            </a:extLst>
          </p:cNvPr>
          <p:cNvSpPr/>
          <p:nvPr/>
        </p:nvSpPr>
        <p:spPr bwMode="auto">
          <a:xfrm>
            <a:off x="1978661" y="3230791"/>
            <a:ext cx="3863536" cy="58477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423F11D9-3B56-4EB6-A1AF-6F503ACC905E}"/>
              </a:ext>
            </a:extLst>
          </p:cNvPr>
          <p:cNvSpPr/>
          <p:nvPr/>
        </p:nvSpPr>
        <p:spPr bwMode="auto">
          <a:xfrm>
            <a:off x="8632740" y="4228238"/>
            <a:ext cx="1808570" cy="88852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C8997E06-E2EB-41F3-B838-F08124D9FC0B}"/>
              </a:ext>
            </a:extLst>
          </p:cNvPr>
          <p:cNvSpPr txBox="1"/>
          <p:nvPr/>
        </p:nvSpPr>
        <p:spPr>
          <a:xfrm>
            <a:off x="8641070" y="4332377"/>
            <a:ext cx="180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Well-Trained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 Model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DC2D614A-1506-457D-A908-B66D8D238886}"/>
              </a:ext>
            </a:extLst>
          </p:cNvPr>
          <p:cNvSpPr/>
          <p:nvPr/>
        </p:nvSpPr>
        <p:spPr>
          <a:xfrm>
            <a:off x="6893314" y="4542610"/>
            <a:ext cx="1082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Queries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楷体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F5EF80B-F855-4A75-B5A6-83CCB509FAFA}"/>
              </a:ext>
            </a:extLst>
          </p:cNvPr>
          <p:cNvSpPr/>
          <p:nvPr/>
        </p:nvSpPr>
        <p:spPr>
          <a:xfrm>
            <a:off x="7299683" y="3319835"/>
            <a:ext cx="2666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Cardinality Estimation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EEEC0D5-735B-487F-A75C-E0881646F6C8}"/>
              </a:ext>
            </a:extLst>
          </p:cNvPr>
          <p:cNvSpPr/>
          <p:nvPr/>
        </p:nvSpPr>
        <p:spPr bwMode="auto">
          <a:xfrm>
            <a:off x="6701434" y="3230791"/>
            <a:ext cx="3863536" cy="58477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华文楷体" panose="02010600040101010101" pitchFamily="2" charset="-122"/>
              <a:cs typeface="+mn-cs"/>
            </a:endParaRPr>
          </a:p>
        </p:txBody>
      </p:sp>
      <p:cxnSp>
        <p:nvCxnSpPr>
          <p:cNvPr id="16" name="Straight Arrow Connector 11">
            <a:extLst>
              <a:ext uri="{FF2B5EF4-FFF2-40B4-BE49-F238E27FC236}">
                <a16:creationId xmlns:a16="http://schemas.microsoft.com/office/drawing/2014/main" id="{B08ECA94-683C-4AB7-A204-7A40CEC0672E}"/>
              </a:ext>
            </a:extLst>
          </p:cNvPr>
          <p:cNvCxnSpPr>
            <a:cxnSpLocks/>
          </p:cNvCxnSpPr>
          <p:nvPr/>
        </p:nvCxnSpPr>
        <p:spPr bwMode="auto">
          <a:xfrm>
            <a:off x="9579288" y="5184189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79616612-B238-4CBC-8332-2D484E2597E2}"/>
              </a:ext>
            </a:extLst>
          </p:cNvPr>
          <p:cNvSpPr/>
          <p:nvPr/>
        </p:nvSpPr>
        <p:spPr bwMode="auto">
          <a:xfrm>
            <a:off x="8607346" y="5575554"/>
            <a:ext cx="1808570" cy="504250"/>
          </a:xfrm>
          <a:prstGeom prst="roundRect">
            <a:avLst/>
          </a:prstGeom>
          <a:solidFill>
            <a:srgbClr val="BDD8E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4202131-AFFD-4A83-A7AC-C37E31E925EB}"/>
              </a:ext>
            </a:extLst>
          </p:cNvPr>
          <p:cNvSpPr txBox="1"/>
          <p:nvPr/>
        </p:nvSpPr>
        <p:spPr>
          <a:xfrm>
            <a:off x="8615676" y="5628893"/>
            <a:ext cx="1808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Optimizer</a:t>
            </a:r>
          </a:p>
        </p:txBody>
      </p:sp>
      <p:cxnSp>
        <p:nvCxnSpPr>
          <p:cNvPr id="19" name="Straight Arrow Connector 11">
            <a:extLst>
              <a:ext uri="{FF2B5EF4-FFF2-40B4-BE49-F238E27FC236}">
                <a16:creationId xmlns:a16="http://schemas.microsoft.com/office/drawing/2014/main" id="{C80382F2-7B3E-494D-8381-370C01C27207}"/>
              </a:ext>
            </a:extLst>
          </p:cNvPr>
          <p:cNvCxnSpPr>
            <a:cxnSpLocks/>
          </p:cNvCxnSpPr>
          <p:nvPr/>
        </p:nvCxnSpPr>
        <p:spPr bwMode="auto">
          <a:xfrm>
            <a:off x="8013032" y="4748785"/>
            <a:ext cx="419888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14">
            <a:extLst>
              <a:ext uri="{FF2B5EF4-FFF2-40B4-BE49-F238E27FC236}">
                <a16:creationId xmlns:a16="http://schemas.microsoft.com/office/drawing/2014/main" id="{D9F35269-C7F0-4C55-8222-28BD48ACE925}"/>
              </a:ext>
            </a:extLst>
          </p:cNvPr>
          <p:cNvSpPr/>
          <p:nvPr/>
        </p:nvSpPr>
        <p:spPr>
          <a:xfrm>
            <a:off x="9616658" y="5142110"/>
            <a:ext cx="1598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Cardinalities</a:t>
            </a:r>
          </a:p>
        </p:txBody>
      </p:sp>
      <p:sp>
        <p:nvSpPr>
          <p:cNvPr id="21" name="左中括号 20">
            <a:extLst>
              <a:ext uri="{FF2B5EF4-FFF2-40B4-BE49-F238E27FC236}">
                <a16:creationId xmlns:a16="http://schemas.microsoft.com/office/drawing/2014/main" id="{A87EAE26-FD68-4DCA-940F-07764B7EA0A4}"/>
              </a:ext>
            </a:extLst>
          </p:cNvPr>
          <p:cNvSpPr/>
          <p:nvPr/>
        </p:nvSpPr>
        <p:spPr>
          <a:xfrm rot="5400000">
            <a:off x="7009064" y="1989297"/>
            <a:ext cx="123569" cy="4200134"/>
          </a:xfrm>
          <a:prstGeom prst="leftBracket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1F0D2085-B201-4B51-A975-7980C48A6929}"/>
              </a:ext>
            </a:extLst>
          </p:cNvPr>
          <p:cNvSpPr/>
          <p:nvPr/>
        </p:nvSpPr>
        <p:spPr bwMode="auto">
          <a:xfrm>
            <a:off x="2240282" y="4298472"/>
            <a:ext cx="1548917" cy="88852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BDE801C6-652B-453A-9A70-28B0C4E71C8F}"/>
              </a:ext>
            </a:extLst>
          </p:cNvPr>
          <p:cNvSpPr txBox="1"/>
          <p:nvPr/>
        </p:nvSpPr>
        <p:spPr>
          <a:xfrm>
            <a:off x="2240282" y="4389911"/>
            <a:ext cx="1548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Sampler</a:t>
            </a: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404323B-3DA9-418B-8F1A-7728C5AA50C3}"/>
              </a:ext>
            </a:extLst>
          </p:cNvPr>
          <p:cNvSpPr/>
          <p:nvPr/>
        </p:nvSpPr>
        <p:spPr>
          <a:xfrm>
            <a:off x="982133" y="5628893"/>
            <a:ext cx="2186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(Queries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cardinalities)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楷体"/>
              <a:cs typeface="Arial" panose="020B0604020202020204" pitchFamily="34" charset="0"/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728FC562-D43A-45C1-9403-79D8BEBA5A2A}"/>
              </a:ext>
            </a:extLst>
          </p:cNvPr>
          <p:cNvSpPr/>
          <p:nvPr/>
        </p:nvSpPr>
        <p:spPr>
          <a:xfrm>
            <a:off x="3203476" y="5630546"/>
            <a:ext cx="10813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Dataset</a:t>
            </a:r>
          </a:p>
        </p:txBody>
      </p:sp>
      <p:cxnSp>
        <p:nvCxnSpPr>
          <p:cNvPr id="29" name="Straight Arrow Connector 11">
            <a:extLst>
              <a:ext uri="{FF2B5EF4-FFF2-40B4-BE49-F238E27FC236}">
                <a16:creationId xmlns:a16="http://schemas.microsoft.com/office/drawing/2014/main" id="{C1B43E35-99E2-4B96-8781-6EDDE08C880B}"/>
              </a:ext>
            </a:extLst>
          </p:cNvPr>
          <p:cNvCxnSpPr>
            <a:cxnSpLocks/>
            <a:stCxn id="27" idx="0"/>
          </p:cNvCxnSpPr>
          <p:nvPr/>
        </p:nvCxnSpPr>
        <p:spPr bwMode="auto">
          <a:xfrm flipV="1">
            <a:off x="2075203" y="5264783"/>
            <a:ext cx="565689" cy="36411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11">
            <a:extLst>
              <a:ext uri="{FF2B5EF4-FFF2-40B4-BE49-F238E27FC236}">
                <a16:creationId xmlns:a16="http://schemas.microsoft.com/office/drawing/2014/main" id="{61346802-0811-4369-96C5-E121D4E34C13}"/>
              </a:ext>
            </a:extLst>
          </p:cNvPr>
          <p:cNvCxnSpPr>
            <a:cxnSpLocks/>
            <a:stCxn id="28" idx="0"/>
          </p:cNvCxnSpPr>
          <p:nvPr/>
        </p:nvCxnSpPr>
        <p:spPr bwMode="auto">
          <a:xfrm flipH="1" flipV="1">
            <a:off x="3430824" y="5250498"/>
            <a:ext cx="313306" cy="3800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11">
            <a:extLst>
              <a:ext uri="{FF2B5EF4-FFF2-40B4-BE49-F238E27FC236}">
                <a16:creationId xmlns:a16="http://schemas.microsoft.com/office/drawing/2014/main" id="{936B7138-840B-4C36-9DE9-C2C6CDC43C77}"/>
              </a:ext>
            </a:extLst>
          </p:cNvPr>
          <p:cNvCxnSpPr>
            <a:cxnSpLocks/>
          </p:cNvCxnSpPr>
          <p:nvPr/>
        </p:nvCxnSpPr>
        <p:spPr bwMode="auto">
          <a:xfrm>
            <a:off x="3902595" y="4736085"/>
            <a:ext cx="303906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 6">
            <a:extLst>
              <a:ext uri="{FF2B5EF4-FFF2-40B4-BE49-F238E27FC236}">
                <a16:creationId xmlns:a16="http://schemas.microsoft.com/office/drawing/2014/main" id="{EC0F011E-58E2-4969-913E-3DB0EE6776F0}"/>
              </a:ext>
            </a:extLst>
          </p:cNvPr>
          <p:cNvSpPr/>
          <p:nvPr/>
        </p:nvSpPr>
        <p:spPr>
          <a:xfrm>
            <a:off x="1221013" y="1968962"/>
            <a:ext cx="97999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A density estimation problem: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learn a joint data distribution of each data point.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 </a:t>
            </a:r>
            <a:r>
              <a:rPr lang="en-US" altLang="zh-CN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(except for the pre-training summarization model)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楷体"/>
              <a:cs typeface="Arial" panose="020B0604020202020204" pitchFamily="34" charset="0"/>
            </a:endParaRP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BD414943-2043-49D5-A689-0A2A0CC1F5BC}"/>
              </a:ext>
            </a:extLst>
          </p:cNvPr>
          <p:cNvSpPr/>
          <p:nvPr/>
        </p:nvSpPr>
        <p:spPr>
          <a:xfrm>
            <a:off x="763024" y="1204279"/>
            <a:ext cx="943929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Problem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Definition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72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3" y="489062"/>
            <a:ext cx="10972800" cy="669227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  <a:defRPr/>
            </a:pP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Unsupervised Data Methods for Cardinality Estimation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华文楷体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8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30F703A-65FA-4056-A7D3-9DED364CBC3F}"/>
              </a:ext>
            </a:extLst>
          </p:cNvPr>
          <p:cNvSpPr/>
          <p:nvPr/>
        </p:nvSpPr>
        <p:spPr>
          <a:xfrm>
            <a:off x="1264489" y="2119274"/>
            <a:ext cx="89577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A regression problem: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learn </a:t>
            </a:r>
            <a:r>
              <a:rPr kumimoji="0" lang="en-US" altLang="zh-C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a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 </a:t>
            </a:r>
            <a:r>
              <a:rPr kumimoji="0" lang="en-US" altLang="zh-C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probability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function </a:t>
            </a:r>
            <a:r>
              <a:rPr kumimoji="0" lang="en-US" altLang="zh-C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for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 </a:t>
            </a:r>
            <a:r>
              <a:rPr kumimoji="0" lang="en-US" altLang="zh-C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each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 </a:t>
            </a:r>
            <a:r>
              <a:rPr kumimoji="0" lang="en-US" altLang="zh-C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</a:t>
            </a:r>
            <a:r>
              <a:rPr kumimoji="0" lang="zh-CN" alt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 </a:t>
            </a:r>
            <a:r>
              <a:rPr kumimoji="0" lang="en-US" altLang="zh-C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point.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华文楷体"/>
              <a:cs typeface="Arial" panose="020B0604020202020204" pitchFamily="34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C546DA8-75DB-4DD7-AB2B-FC75EB446CC5}"/>
              </a:ext>
            </a:extLst>
          </p:cNvPr>
          <p:cNvSpPr/>
          <p:nvPr/>
        </p:nvSpPr>
        <p:spPr>
          <a:xfrm>
            <a:off x="763024" y="1216534"/>
            <a:ext cx="943929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Problem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Definition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68B23565-EB8F-46A4-9A3D-86D111D8D3C1}"/>
              </a:ext>
            </a:extLst>
          </p:cNvPr>
          <p:cNvSpPr/>
          <p:nvPr/>
        </p:nvSpPr>
        <p:spPr bwMode="auto">
          <a:xfrm>
            <a:off x="3916667" y="4322134"/>
            <a:ext cx="1371354" cy="88852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D2A8B31-96B8-48D5-A952-43D778DB1639}"/>
              </a:ext>
            </a:extLst>
          </p:cNvPr>
          <p:cNvSpPr txBox="1"/>
          <p:nvPr/>
        </p:nvSpPr>
        <p:spPr>
          <a:xfrm>
            <a:off x="3840705" y="4413573"/>
            <a:ext cx="1548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137ACDA1-82EB-4A36-9515-4A7D0CBD54A7}"/>
              </a:ext>
            </a:extLst>
          </p:cNvPr>
          <p:cNvSpPr/>
          <p:nvPr/>
        </p:nvSpPr>
        <p:spPr>
          <a:xfrm>
            <a:off x="1165143" y="3324017"/>
            <a:ext cx="476526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Unsupervised Model Training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930E9C1-4DC5-4151-AABD-2CF2AD820554}"/>
              </a:ext>
            </a:extLst>
          </p:cNvPr>
          <p:cNvSpPr/>
          <p:nvPr/>
        </p:nvSpPr>
        <p:spPr bwMode="auto">
          <a:xfrm>
            <a:off x="1616007" y="3236367"/>
            <a:ext cx="3863536" cy="58477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3902AF87-7410-4C9F-B383-7409E88FC5EF}"/>
              </a:ext>
            </a:extLst>
          </p:cNvPr>
          <p:cNvSpPr/>
          <p:nvPr/>
        </p:nvSpPr>
        <p:spPr bwMode="auto">
          <a:xfrm>
            <a:off x="8284713" y="4322206"/>
            <a:ext cx="1808570" cy="88852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EDAC69D-689D-4EC1-9387-C4466CA52EAC}"/>
              </a:ext>
            </a:extLst>
          </p:cNvPr>
          <p:cNvSpPr txBox="1"/>
          <p:nvPr/>
        </p:nvSpPr>
        <p:spPr>
          <a:xfrm>
            <a:off x="8303440" y="4413573"/>
            <a:ext cx="180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Well-Trained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 Model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00FADE-BD34-46AE-ADFF-A330BDC93AC6}"/>
              </a:ext>
            </a:extLst>
          </p:cNvPr>
          <p:cNvSpPr/>
          <p:nvPr/>
        </p:nvSpPr>
        <p:spPr>
          <a:xfrm>
            <a:off x="6937029" y="3325411"/>
            <a:ext cx="266611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Cardinality Estimation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9A8E8A-9CEA-4EB7-B72D-59D6F28DC3F2}"/>
              </a:ext>
            </a:extLst>
          </p:cNvPr>
          <p:cNvSpPr/>
          <p:nvPr/>
        </p:nvSpPr>
        <p:spPr bwMode="auto">
          <a:xfrm>
            <a:off x="6338780" y="3236367"/>
            <a:ext cx="3863536" cy="58477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503050405090304" pitchFamily="18" charset="0"/>
              <a:ea typeface="华文楷体" panose="02010600040101010101" pitchFamily="2" charset="-122"/>
              <a:cs typeface="+mn-cs"/>
            </a:endParaRPr>
          </a:p>
        </p:txBody>
      </p:sp>
      <p:cxnSp>
        <p:nvCxnSpPr>
          <p:cNvPr id="17" name="Straight Arrow Connector 11">
            <a:extLst>
              <a:ext uri="{FF2B5EF4-FFF2-40B4-BE49-F238E27FC236}">
                <a16:creationId xmlns:a16="http://schemas.microsoft.com/office/drawing/2014/main" id="{CA36BF71-0FB4-4593-8B39-9395562DAD75}"/>
              </a:ext>
            </a:extLst>
          </p:cNvPr>
          <p:cNvCxnSpPr>
            <a:cxnSpLocks/>
          </p:cNvCxnSpPr>
          <p:nvPr/>
        </p:nvCxnSpPr>
        <p:spPr bwMode="auto">
          <a:xfrm>
            <a:off x="9216634" y="527217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679E64B3-56E2-4129-A649-89A11F4DA3A3}"/>
              </a:ext>
            </a:extLst>
          </p:cNvPr>
          <p:cNvSpPr/>
          <p:nvPr/>
        </p:nvSpPr>
        <p:spPr bwMode="auto">
          <a:xfrm>
            <a:off x="8312349" y="5733974"/>
            <a:ext cx="1808570" cy="504250"/>
          </a:xfrm>
          <a:prstGeom prst="roundRect">
            <a:avLst/>
          </a:prstGeom>
          <a:solidFill>
            <a:srgbClr val="BDD8E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7416A6F6-D4FC-41BB-ABB1-A5FBB6BF758D}"/>
              </a:ext>
            </a:extLst>
          </p:cNvPr>
          <p:cNvSpPr txBox="1"/>
          <p:nvPr/>
        </p:nvSpPr>
        <p:spPr>
          <a:xfrm>
            <a:off x="8284713" y="5768188"/>
            <a:ext cx="1808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Optimizer</a:t>
            </a:r>
          </a:p>
        </p:txBody>
      </p:sp>
      <p:cxnSp>
        <p:nvCxnSpPr>
          <p:cNvPr id="20" name="Straight Arrow Connector 11">
            <a:extLst>
              <a:ext uri="{FF2B5EF4-FFF2-40B4-BE49-F238E27FC236}">
                <a16:creationId xmlns:a16="http://schemas.microsoft.com/office/drawing/2014/main" id="{0D31848D-EED9-4570-BBBD-53E77798EE66}"/>
              </a:ext>
            </a:extLst>
          </p:cNvPr>
          <p:cNvCxnSpPr>
            <a:cxnSpLocks/>
          </p:cNvCxnSpPr>
          <p:nvPr/>
        </p:nvCxnSpPr>
        <p:spPr bwMode="auto">
          <a:xfrm>
            <a:off x="7442200" y="4662635"/>
            <a:ext cx="661346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14">
            <a:extLst>
              <a:ext uri="{FF2B5EF4-FFF2-40B4-BE49-F238E27FC236}">
                <a16:creationId xmlns:a16="http://schemas.microsoft.com/office/drawing/2014/main" id="{2CAFF11E-A30A-4D38-B11E-567132F9FD9B}"/>
              </a:ext>
            </a:extLst>
          </p:cNvPr>
          <p:cNvSpPr/>
          <p:nvPr/>
        </p:nvSpPr>
        <p:spPr>
          <a:xfrm>
            <a:off x="7235685" y="4253569"/>
            <a:ext cx="108234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Queries</a:t>
            </a: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31871FF9-645E-40BD-8199-7F36E1A007F1}"/>
              </a:ext>
            </a:extLst>
          </p:cNvPr>
          <p:cNvSpPr/>
          <p:nvPr/>
        </p:nvSpPr>
        <p:spPr>
          <a:xfrm>
            <a:off x="9224629" y="5244943"/>
            <a:ext cx="1598515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Cardinalities</a:t>
            </a: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7AFF9873-6FEE-45B3-BCCF-AA5F41869357}"/>
              </a:ext>
            </a:extLst>
          </p:cNvPr>
          <p:cNvSpPr/>
          <p:nvPr/>
        </p:nvSpPr>
        <p:spPr bwMode="auto">
          <a:xfrm>
            <a:off x="1877628" y="4304048"/>
            <a:ext cx="1548917" cy="88852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5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Next LT BlackCn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BE89334A-6626-41A5-843A-BB247F357738}"/>
              </a:ext>
            </a:extLst>
          </p:cNvPr>
          <p:cNvSpPr txBox="1"/>
          <p:nvPr/>
        </p:nvSpPr>
        <p:spPr>
          <a:xfrm>
            <a:off x="1877628" y="4395487"/>
            <a:ext cx="1548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Sampler</a:t>
            </a: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D295AE63-104C-41A1-9D99-983A4AB51F27}"/>
              </a:ext>
            </a:extLst>
          </p:cNvPr>
          <p:cNvSpPr/>
          <p:nvPr/>
        </p:nvSpPr>
        <p:spPr>
          <a:xfrm>
            <a:off x="2112487" y="5657774"/>
            <a:ext cx="108130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Dataset</a:t>
            </a:r>
          </a:p>
        </p:txBody>
      </p:sp>
      <p:cxnSp>
        <p:nvCxnSpPr>
          <p:cNvPr id="29" name="Straight Arrow Connector 11">
            <a:extLst>
              <a:ext uri="{FF2B5EF4-FFF2-40B4-BE49-F238E27FC236}">
                <a16:creationId xmlns:a16="http://schemas.microsoft.com/office/drawing/2014/main" id="{3613D1B5-C4F7-47DE-9866-3123896B7172}"/>
              </a:ext>
            </a:extLst>
          </p:cNvPr>
          <p:cNvCxnSpPr>
            <a:cxnSpLocks/>
            <a:stCxn id="28" idx="0"/>
          </p:cNvCxnSpPr>
          <p:nvPr/>
        </p:nvCxnSpPr>
        <p:spPr bwMode="auto">
          <a:xfrm flipH="1" flipV="1">
            <a:off x="2646857" y="5256076"/>
            <a:ext cx="6284" cy="40169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11">
            <a:extLst>
              <a:ext uri="{FF2B5EF4-FFF2-40B4-BE49-F238E27FC236}">
                <a16:creationId xmlns:a16="http://schemas.microsoft.com/office/drawing/2014/main" id="{7437572F-1D65-46C5-ABBC-81031441D10A}"/>
              </a:ext>
            </a:extLst>
          </p:cNvPr>
          <p:cNvCxnSpPr>
            <a:cxnSpLocks/>
          </p:cNvCxnSpPr>
          <p:nvPr/>
        </p:nvCxnSpPr>
        <p:spPr bwMode="auto">
          <a:xfrm>
            <a:off x="3549266" y="4741661"/>
            <a:ext cx="303906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11">
            <a:extLst>
              <a:ext uri="{FF2B5EF4-FFF2-40B4-BE49-F238E27FC236}">
                <a16:creationId xmlns:a16="http://schemas.microsoft.com/office/drawing/2014/main" id="{5E1944EE-BA27-41FC-BB8F-F36566C7D1C0}"/>
              </a:ext>
            </a:extLst>
          </p:cNvPr>
          <p:cNvCxnSpPr>
            <a:cxnSpLocks/>
          </p:cNvCxnSpPr>
          <p:nvPr/>
        </p:nvCxnSpPr>
        <p:spPr bwMode="auto">
          <a:xfrm>
            <a:off x="5336298" y="4849373"/>
            <a:ext cx="290694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4738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B538-C623-A146-8AA1-2B952340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0" y="489062"/>
            <a:ext cx="10515600" cy="669227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kumimoji="1"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Motivation</a:t>
            </a:r>
            <a:endParaRPr kumimoji="1" lang="zh-CN" altLang="en-US" sz="3600" b="1" dirty="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3FA8AF-0129-7149-B1A5-AE7F3FFC8CC6}"/>
              </a:ext>
            </a:extLst>
          </p:cNvPr>
          <p:cNvSpPr/>
          <p:nvPr/>
        </p:nvSpPr>
        <p:spPr>
          <a:xfrm>
            <a:off x="0" y="6631388"/>
            <a:ext cx="3005593" cy="236351"/>
          </a:xfrm>
          <a:prstGeom prst="rect">
            <a:avLst/>
          </a:prstGeom>
          <a:solidFill>
            <a:srgbClr val="7030A0">
              <a:alpha val="8117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Reporter: </a:t>
            </a:r>
            <a:r>
              <a:rPr kumimoji="1" lang="en-US" altLang="zh-CN" sz="1400" b="1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Arial" panose="020B0604020202020204" pitchFamily="34" charset="0"/>
              </a:rPr>
              <a:t>Jintao Zhang</a:t>
            </a:r>
            <a:endParaRPr kumimoji="1" lang="zh-CN" altLang="en-US" sz="1400" b="1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灯片编号占位符 18">
            <a:extLst>
              <a:ext uri="{FF2B5EF4-FFF2-40B4-BE49-F238E27FC236}">
                <a16:creationId xmlns:a16="http://schemas.microsoft.com/office/drawing/2014/main" id="{A5633FF6-E5CF-A347-A4FA-CEAD3A6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0223" y="6528774"/>
            <a:ext cx="414782" cy="365125"/>
          </a:xfrm>
        </p:spPr>
        <p:txBody>
          <a:bodyPr/>
          <a:lstStyle/>
          <a:p>
            <a:fld id="{EDC352F4-8096-E141-B919-5F8D53B51177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55EF-C041-6B45-B11A-5D182D91DFE8}"/>
              </a:ext>
            </a:extLst>
          </p:cNvPr>
          <p:cNvSpPr/>
          <p:nvPr/>
        </p:nvSpPr>
        <p:spPr>
          <a:xfrm>
            <a:off x="3009568" y="6631387"/>
            <a:ext cx="8774265" cy="236351"/>
          </a:xfrm>
          <a:prstGeom prst="rect">
            <a:avLst/>
          </a:prstGeom>
          <a:solidFill>
            <a:schemeClr val="bg2">
              <a:alpha val="81176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Learned Cardinality Estimation: A Design Space Exploration and A Comparative Evaluation</a:t>
            </a:r>
            <a:endParaRPr lang="zh-CN" altLang="en-US" sz="1400" dirty="0">
              <a:solidFill>
                <a:srgbClr val="7030A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50" name="直线连接符 20">
            <a:extLst>
              <a:ext uri="{FF2B5EF4-FFF2-40B4-BE49-F238E27FC236}">
                <a16:creationId xmlns:a16="http://schemas.microsoft.com/office/drawing/2014/main" id="{8709985A-E5A8-449D-B774-65C470456473}"/>
              </a:ext>
            </a:extLst>
          </p:cNvPr>
          <p:cNvCxnSpPr>
            <a:cxnSpLocks/>
          </p:cNvCxnSpPr>
          <p:nvPr/>
        </p:nvCxnSpPr>
        <p:spPr>
          <a:xfrm>
            <a:off x="816628" y="1158289"/>
            <a:ext cx="105471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857D871-604D-4A0E-BAD4-6F0A4B3F54A7}"/>
              </a:ext>
            </a:extLst>
          </p:cNvPr>
          <p:cNvSpPr txBox="1">
            <a:spLocks/>
          </p:cNvSpPr>
          <p:nvPr/>
        </p:nvSpPr>
        <p:spPr>
          <a:xfrm>
            <a:off x="848130" y="1314589"/>
            <a:ext cx="10515600" cy="4801076"/>
          </a:xfrm>
          <a:prstGeom prst="rect">
            <a:avLst/>
          </a:prstGeom>
        </p:spPr>
        <p:txBody>
          <a:bodyPr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solidFill>
                  <a:srgbClr val="000000"/>
                </a:solidFill>
                <a:ea typeface="黑体" panose="02010609060101010101" pitchFamily="49" charset="-122"/>
              </a:rPr>
              <a:t> L</a:t>
            </a:r>
            <a:r>
              <a:rPr lang="en-US" altLang="zh-CN" sz="2400" dirty="0">
                <a:solidFill>
                  <a:srgbClr val="000000"/>
                </a:solidFill>
              </a:rPr>
              <a:t>earned methods have shown superior performance than non-learned methods for cardinality estimation.</a:t>
            </a:r>
          </a:p>
          <a:p>
            <a:pPr>
              <a:spcBef>
                <a:spcPts val="500"/>
              </a:spcBef>
              <a:buFont typeface="Wingdings" pitchFamily="2" charset="2"/>
              <a:buChar char="p"/>
              <a:defRPr/>
            </a:pPr>
            <a:r>
              <a:rPr lang="en-US" altLang="zh-CN" sz="2550" dirty="0"/>
              <a:t> Under different data characteristics, different learned methods perform very differently.</a:t>
            </a:r>
          </a:p>
          <a:p>
            <a:pPr>
              <a:spcBef>
                <a:spcPts val="500"/>
              </a:spcBef>
              <a:buFont typeface="Wingdings" pitchFamily="2" charset="2"/>
              <a:buChar char="p"/>
              <a:defRPr/>
            </a:pPr>
            <a:r>
              <a:rPr lang="en-US" altLang="zh-CN" sz="2550" dirty="0">
                <a:solidFill>
                  <a:srgbClr val="000000"/>
                </a:solidFill>
                <a:ea typeface="黑体" panose="02010609060101010101" pitchFamily="49" charset="-122"/>
              </a:rPr>
              <a:t> There is no detailed comparison experiments conducted to</a:t>
            </a:r>
            <a:r>
              <a:rPr lang="zh-CN" altLang="en-US" sz="2550" dirty="0">
                <a:solidFill>
                  <a:srgbClr val="00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550" dirty="0">
                <a:solidFill>
                  <a:srgbClr val="000000"/>
                </a:solidFill>
              </a:rPr>
              <a:t>verify the performance of each method under different data characteristics.</a:t>
            </a:r>
            <a:endParaRPr lang="en-US" altLang="zh-CN" sz="2550" dirty="0">
              <a:solidFill>
                <a:srgbClr val="000000"/>
              </a:solidFill>
              <a:ea typeface="黑体" panose="02010609060101010101" pitchFamily="49" charset="-122"/>
            </a:endParaRPr>
          </a:p>
          <a:p>
            <a:pPr lvl="1">
              <a:spcBef>
                <a:spcPts val="500"/>
              </a:spcBef>
              <a:buFont typeface="Wingdings" pitchFamily="2" charset="2"/>
              <a:buChar char="p"/>
              <a:defRPr/>
            </a:pPr>
            <a:endParaRPr lang="en-US" altLang="zh-CN" sz="2000" dirty="0">
              <a:solidFill>
                <a:srgbClr val="000000"/>
              </a:solidFill>
              <a:ea typeface="黑体" panose="02010609060101010101" pitchFamily="49" charset="-122"/>
            </a:endParaRPr>
          </a:p>
          <a:p>
            <a:pPr>
              <a:spcBef>
                <a:spcPts val="500"/>
              </a:spcBef>
              <a:buFont typeface="Wingdings" pitchFamily="2" charset="2"/>
              <a:buChar char="p"/>
              <a:defRPr/>
            </a:pPr>
            <a:r>
              <a:rPr lang="zh-CN" altLang="en-US" sz="2800" b="1" dirty="0">
                <a:solidFill>
                  <a:srgbClr val="00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ea typeface="黑体" panose="02010609060101010101" pitchFamily="49" charset="-122"/>
              </a:rPr>
              <a:t>Goals</a:t>
            </a:r>
            <a:r>
              <a:rPr lang="zh-CN" altLang="en-US" sz="2800" b="1" dirty="0">
                <a:solidFill>
                  <a:srgbClr val="000000"/>
                </a:solidFill>
                <a:ea typeface="黑体" panose="02010609060101010101" pitchFamily="49" charset="-122"/>
              </a:rPr>
              <a:t>：</a:t>
            </a:r>
            <a:endParaRPr lang="en-US" altLang="zh-CN" sz="2800" b="1" dirty="0">
              <a:ea typeface="黑体" panose="02010609060101010101" pitchFamily="49" charset="-122"/>
            </a:endParaRPr>
          </a:p>
          <a:p>
            <a:pPr lvl="1">
              <a:spcBef>
                <a:spcPts val="5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 A design space exploration</a:t>
            </a:r>
          </a:p>
          <a:p>
            <a:pPr lvl="1">
              <a:spcBef>
                <a:spcPts val="5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solidFill>
                  <a:srgbClr val="000000"/>
                </a:solidFill>
                <a:ea typeface="黑体" panose="02010609060101010101" pitchFamily="49" charset="-122"/>
              </a:rPr>
              <a:t> A comparative evaluation</a:t>
            </a:r>
          </a:p>
          <a:p>
            <a:pPr lvl="1">
              <a:spcBef>
                <a:spcPts val="500"/>
              </a:spcBef>
              <a:buFont typeface="Wingdings" pitchFamily="2" charset="2"/>
              <a:buChar char="p"/>
              <a:defRPr/>
            </a:pPr>
            <a:r>
              <a:rPr lang="en-US" altLang="zh-CN" sz="2400" dirty="0">
                <a:ea typeface="黑体" panose="02010609060101010101" pitchFamily="49" charset="-122"/>
                <a:cs typeface="Arial" panose="020B0604020202020204" pitchFamily="34" charset="0"/>
              </a:rPr>
              <a:t> A cardinality-estimation testbed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D01C35-01A9-AF40-98E8-21BFC5C62462}"/>
              </a:ext>
            </a:extLst>
          </p:cNvPr>
          <p:cNvSpPr/>
          <p:nvPr/>
        </p:nvSpPr>
        <p:spPr>
          <a:xfrm>
            <a:off x="2086021" y="5584796"/>
            <a:ext cx="5929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https://github.com/jt-zhang/CardinalityEstimationTestbed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77A9E2-7EAD-414D-8847-5D6100FA4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543" y="5521812"/>
            <a:ext cx="546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21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marL="316531" indent="-316531" algn="l" fontAlgn="base">
          <a:spcBef>
            <a:spcPct val="20000"/>
          </a:spcBef>
          <a:spcAft>
            <a:spcPct val="0"/>
          </a:spcAft>
          <a:buFont typeface="Wingdings" charset="2"/>
          <a:buChar char="p"/>
          <a:defRPr kumimoji="1" sz="2800" b="1" kern="0" dirty="0">
            <a:latin typeface="Arial" panose="020B0604020202020204" pitchFamily="34" charset="0"/>
            <a:ea typeface="黑体"/>
            <a:cs typeface="Arial" panose="020B0604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组会模板" id="{F00089F7-BA89-3248-B7DE-D76B3EFEE8B3}" vid="{5F09E93A-CE90-1540-9DE9-CAB8388C4AF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主题​​</Template>
  <TotalTime>1192</TotalTime>
  <Words>1081</Words>
  <Application>Microsoft Macintosh PowerPoint</Application>
  <PresentationFormat>宽屏</PresentationFormat>
  <Paragraphs>232</Paragraphs>
  <Slides>21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等线</vt:lpstr>
      <vt:lpstr>SimHei</vt:lpstr>
      <vt:lpstr>SimHei</vt:lpstr>
      <vt:lpstr>华文楷体</vt:lpstr>
      <vt:lpstr>宋体</vt:lpstr>
      <vt:lpstr>Arial Unicode MS</vt:lpstr>
      <vt:lpstr>FrutigerNext LT BlackCn</vt:lpstr>
      <vt:lpstr>Kaiti SC</vt:lpstr>
      <vt:lpstr>ＭＳ Ｐゴシック</vt:lpstr>
      <vt:lpstr>Arial</vt:lpstr>
      <vt:lpstr>Calibri</vt:lpstr>
      <vt:lpstr>Cambria</vt:lpstr>
      <vt:lpstr>Lucida Grande Bold</vt:lpstr>
      <vt:lpstr>Times New Roman</vt:lpstr>
      <vt:lpstr>Wingdings</vt:lpstr>
      <vt:lpstr>Office 主题​​</vt:lpstr>
      <vt:lpstr>Equation</vt:lpstr>
      <vt:lpstr>PowerPoint 演示文稿</vt:lpstr>
      <vt:lpstr>Outline</vt:lpstr>
      <vt:lpstr>Cardinality Estimation</vt:lpstr>
      <vt:lpstr>Traditional Cardinality Estimation</vt:lpstr>
      <vt:lpstr>Learned Cardinality Estimation</vt:lpstr>
      <vt:lpstr>Supervised Query Methods for Cardinality Estimation</vt:lpstr>
      <vt:lpstr>Supervised Data Methods for Cardinality Estimation</vt:lpstr>
      <vt:lpstr>Unsupervised Data Methods for Cardinality Estimation</vt:lpstr>
      <vt:lpstr>Motivation</vt:lpstr>
      <vt:lpstr>SOTA learned Cardinality Methods</vt:lpstr>
      <vt:lpstr>Unified workflows</vt:lpstr>
      <vt:lpstr>Dimensions of Comparison and Metrics</vt:lpstr>
      <vt:lpstr>Experiment Setting</vt:lpstr>
      <vt:lpstr>Results on Real-world dataset</vt:lpstr>
      <vt:lpstr>Accuracy on Real-world dataset</vt:lpstr>
      <vt:lpstr>Latency on Real-world dataset</vt:lpstr>
      <vt:lpstr>Accuracy on synthetic datasets</vt:lpstr>
      <vt:lpstr>Latency on synthetic datasets</vt:lpstr>
      <vt:lpstr>Update Latency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Representation of Query and Query Plan</dc:title>
  <dc:creator>Jintao Zhang</dc:creator>
  <cp:lastModifiedBy>Jintao Zhang</cp:lastModifiedBy>
  <cp:revision>150</cp:revision>
  <dcterms:created xsi:type="dcterms:W3CDTF">2022-08-20T16:35:32Z</dcterms:created>
  <dcterms:modified xsi:type="dcterms:W3CDTF">2022-09-07T15:46:17Z</dcterms:modified>
</cp:coreProperties>
</file>